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2" r:id="rId3"/>
    <p:sldId id="257" r:id="rId4"/>
    <p:sldId id="270" r:id="rId5"/>
    <p:sldId id="268" r:id="rId6"/>
    <p:sldId id="258" r:id="rId7"/>
    <p:sldId id="269" r:id="rId8"/>
    <p:sldId id="263" r:id="rId9"/>
    <p:sldId id="271" r:id="rId10"/>
    <p:sldId id="272" r:id="rId11"/>
    <p:sldId id="267" r:id="rId12"/>
    <p:sldId id="261" r:id="rId13"/>
  </p:sldIdLst>
  <p:sldSz cx="12192000" cy="6858000"/>
  <p:notesSz cx="6858000" cy="9144000"/>
  <p:embeddedFontLst>
    <p:embeddedFont>
      <p:font typeface="맑은 고딕" panose="020B0503020000020004" pitchFamily="50" charset="-127"/>
      <p:regular r:id="rId14"/>
      <p:bold r:id="rId15"/>
    </p:embeddedFont>
    <p:embeddedFont>
      <p:font typeface="페이퍼로지 2 ExtraLight" pitchFamily="2" charset="-127"/>
      <p:regular r:id="rId16"/>
    </p:embeddedFont>
    <p:embeddedFont>
      <p:font typeface="페이퍼로지 3 Light" pitchFamily="2" charset="-127"/>
      <p:regular r:id="rId17"/>
    </p:embeddedFont>
    <p:embeddedFont>
      <p:font typeface="페이퍼로지 5 Medium" pitchFamily="2" charset="-127"/>
      <p:regular r:id="rId18"/>
    </p:embeddedFont>
    <p:embeddedFont>
      <p:font typeface="페이퍼로지 6 SemiBold" pitchFamily="2" charset="-127"/>
      <p:bold r:id="rId19"/>
    </p:embeddedFont>
    <p:embeddedFont>
      <p:font typeface="페이퍼로지 7 Bold" pitchFamily="2" charset="-127"/>
      <p:bold r:id="rId20"/>
    </p:embeddedFont>
    <p:embeddedFont>
      <p:font typeface="페이퍼로지 8 ExtraBold" pitchFamily="2" charset="-127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B883"/>
    <a:srgbClr val="39485D"/>
    <a:srgbClr val="171D25"/>
    <a:srgbClr val="1AA3FF"/>
    <a:srgbClr val="091D40"/>
    <a:srgbClr val="001236"/>
    <a:srgbClr val="1A9FFF"/>
    <a:srgbClr val="5C7E10"/>
    <a:srgbClr val="A6C0F4"/>
    <a:srgbClr val="1B20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2A48BB-6906-4B6C-A9ED-8B1BBE1FA82A}" v="104" dt="2025-12-25T14:47:06.6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850" autoAdjust="0"/>
  </p:normalViewPr>
  <p:slideViewPr>
    <p:cSldViewPr snapToGrid="0">
      <p:cViewPr varScale="1">
        <p:scale>
          <a:sx n="117" d="100"/>
          <a:sy n="117" d="100"/>
        </p:scale>
        <p:origin x="3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E808C4-D4A7-CF24-6FF6-40FCE6348A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1AC56D9-6922-6F71-DEE0-49524EEDC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A44DB4-EB56-8BA4-F1BA-E78CA4241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8779-AE84-42D1-AF35-D056839794B7}" type="datetimeFigureOut">
              <a:rPr lang="ko-KR" altLang="en-US" smtClean="0"/>
              <a:t>2025-12-26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94BCF4-1C2A-0312-FB22-EA605B908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8B72FB-4C93-D43C-9C8E-ED7B80CB2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317B-0A57-44E5-90D9-F4AF3796A0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420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D553D-D077-033C-E746-027E802C8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7B1561-E305-DE37-3833-5262C630B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63271A-21AA-35A8-D559-9810B1D22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8779-AE84-42D1-AF35-D056839794B7}" type="datetimeFigureOut">
              <a:rPr lang="ko-KR" altLang="en-US" smtClean="0"/>
              <a:t>2025-12-26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81F075-2C73-8323-94C1-2FEFC4C86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52CE7A-7F71-949D-4978-BB11A1496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317B-0A57-44E5-90D9-F4AF3796A0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293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F60451A-35BA-3FDF-5B00-13F9BB20C1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51B461-2D9C-D0BA-AD98-3AB9293696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CC385A-49DD-44EF-66B0-655D55698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8779-AE84-42D1-AF35-D056839794B7}" type="datetimeFigureOut">
              <a:rPr lang="ko-KR" altLang="en-US" smtClean="0"/>
              <a:t>2025-12-26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436DB2-74FA-D338-B1C4-05BD9E417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E91077-4280-E191-1F72-4CCD2E83B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317B-0A57-44E5-90D9-F4AF3796A0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00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6E3E1D-EEA2-8F11-25A9-9796038D6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E8344F-AE5A-2059-8189-565D78909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F2CC29-D3D1-4291-2D43-6678ADE2D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8779-AE84-42D1-AF35-D056839794B7}" type="datetimeFigureOut">
              <a:rPr lang="ko-KR" altLang="en-US" smtClean="0"/>
              <a:t>2025-12-26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B5B808-417F-B9DA-7D14-800592413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F55AC3-088F-2EB0-E414-0475BD6DD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317B-0A57-44E5-90D9-F4AF3796A0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536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97292-B7AA-A647-BDFA-8A7E6B5DE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68A168-147D-6F7E-CD5A-169E63D8A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A4C021-F1B3-B891-B18C-A86292AFF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8779-AE84-42D1-AF35-D056839794B7}" type="datetimeFigureOut">
              <a:rPr lang="ko-KR" altLang="en-US" smtClean="0"/>
              <a:t>2025-12-26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A8A85E-4105-75C8-FDA1-1A6FDB8EE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FB1A8C-19F9-40EB-7EDD-60AD07A1D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317B-0A57-44E5-90D9-F4AF3796A0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748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C5B39-03E6-0F71-ADDD-99B317756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19F194-9236-B54A-B05C-D3FB9B16F5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0BB76E-FD86-0993-DB78-A4EAB712D9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05BD7E-F29C-7B11-2E39-CA64A295B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8779-AE84-42D1-AF35-D056839794B7}" type="datetimeFigureOut">
              <a:rPr lang="ko-KR" altLang="en-US" smtClean="0"/>
              <a:t>2025-12-26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8565E8-C40B-0950-5AD0-C7508CC68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8F4C70-A4B1-1C7E-4766-8C000B3D9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317B-0A57-44E5-90D9-F4AF3796A0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149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931942-F774-EAA5-FAC5-C1EC9DD7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8F6DF0-B917-0BFA-26AF-B5D3DFD1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2FD5BB-D1D7-57C1-62C2-795A4C17A0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46551B7-75F0-B377-3510-5448ADBF60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9F295A-F41A-BFD4-E59C-0E2948B454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4352052-BC9D-567D-28B7-A66586FEE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8779-AE84-42D1-AF35-D056839794B7}" type="datetimeFigureOut">
              <a:rPr lang="ko-KR" altLang="en-US" smtClean="0"/>
              <a:t>2025-12-26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BD5D802-DFA2-20AB-773E-51E18AE85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E9B6F83-EB50-E05D-AD34-4D19744AF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317B-0A57-44E5-90D9-F4AF3796A0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141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C43E43-B3DE-4BD7-76B2-41E361C14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B16B82D-E6B2-9CB8-5E94-775A37DDB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8779-AE84-42D1-AF35-D056839794B7}" type="datetimeFigureOut">
              <a:rPr lang="ko-KR" altLang="en-US" smtClean="0"/>
              <a:t>2025-12-26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40BD5DA-E473-DF11-C909-4876B8890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C57736-6CA3-71E9-5BB0-5F178E023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317B-0A57-44E5-90D9-F4AF3796A0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64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29B793A-DA7B-DE2D-780D-CA51B82B9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8779-AE84-42D1-AF35-D056839794B7}" type="datetimeFigureOut">
              <a:rPr lang="ko-KR" altLang="en-US" smtClean="0"/>
              <a:t>2025-12-26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738011D-CB95-7ADB-02D1-3872884F8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AAD3A5-D11E-9372-D184-767C31B70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317B-0A57-44E5-90D9-F4AF3796A0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802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7A51C3-530E-99F3-AFE3-82207C4F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D0779A-D726-DC06-159D-798DE3BDB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1A229A-FCDC-C88A-ADB1-53A6409B83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B841AD-8C84-7082-5C6F-2B4B14746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8779-AE84-42D1-AF35-D056839794B7}" type="datetimeFigureOut">
              <a:rPr lang="ko-KR" altLang="en-US" smtClean="0"/>
              <a:t>2025-12-26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AA20ED-86B1-0A91-10D0-F174DAF81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8116E7-B0E3-C362-389B-A18DEE611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317B-0A57-44E5-90D9-F4AF3796A0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329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3F112B-181E-A9C3-9057-922E6ECF6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D24F1A-CDCC-08CA-F01F-FA25825A2F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277EC0-F139-1DF9-F53D-A37C72984C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EB01B1-DE2C-AAC6-FF56-2A96863C8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8779-AE84-42D1-AF35-D056839794B7}" type="datetimeFigureOut">
              <a:rPr lang="ko-KR" altLang="en-US" smtClean="0"/>
              <a:t>2025-12-26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7E49A2-8DF4-255E-E3B4-7731A42C7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723ED6-E550-0473-BEF9-E4F9400DD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317B-0A57-44E5-90D9-F4AF3796A0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958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AF3218E-23BF-3A63-5412-0659EF9F3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1A1877-FB3F-7424-EE94-65D8711AC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556AE9-3A0E-843A-F6F5-EEF08CD4A6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A8779-AE84-42D1-AF35-D056839794B7}" type="datetimeFigureOut">
              <a:rPr lang="ko-KR" altLang="en-US" smtClean="0"/>
              <a:t>2025-12-26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D790B2-E52A-8D15-F7D3-8F6B7D65A1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05ABF8-9387-89C2-3EC7-6DA4656632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01317B-0A57-44E5-90D9-F4AF3796A0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519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D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422DBA-6311-0A6B-5EE3-654E7467A70A}"/>
              </a:ext>
            </a:extLst>
          </p:cNvPr>
          <p:cNvSpPr txBox="1"/>
          <p:nvPr/>
        </p:nvSpPr>
        <p:spPr>
          <a:xfrm>
            <a:off x="0" y="1856793"/>
            <a:ext cx="12192000" cy="101566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42B883"/>
                </a:solidFill>
                <a:latin typeface="페이퍼로지 8 ExtraBold" pitchFamily="2" charset="-127"/>
                <a:ea typeface="페이퍼로지 8 ExtraBold" pitchFamily="2" charset="-127"/>
              </a:rPr>
              <a:t>Steam Ecyce</a:t>
            </a:r>
            <a:endParaRPr lang="ko-KR" altLang="en-US" sz="6000" b="1" dirty="0">
              <a:solidFill>
                <a:srgbClr val="42B883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459F17-D3D1-72D6-1B78-AEBF23706183}"/>
              </a:ext>
            </a:extLst>
          </p:cNvPr>
          <p:cNvSpPr txBox="1"/>
          <p:nvPr/>
        </p:nvSpPr>
        <p:spPr>
          <a:xfrm>
            <a:off x="0" y="3126793"/>
            <a:ext cx="12192000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FFFF"/>
                </a:solidFill>
                <a:latin typeface="페이퍼로지 7 Bold" pitchFamily="2" charset="-127"/>
                <a:ea typeface="페이퍼로지 7 Bold" pitchFamily="2" charset="-127"/>
              </a:rPr>
              <a:t>AI </a:t>
            </a:r>
            <a:r>
              <a:rPr lang="ko-KR" altLang="en-US" sz="2400" b="1" dirty="0">
                <a:solidFill>
                  <a:srgbClr val="FFFFFF"/>
                </a:solidFill>
                <a:latin typeface="페이퍼로지 7 Bold" pitchFamily="2" charset="-127"/>
                <a:ea typeface="페이퍼로지 7 Bold" pitchFamily="2" charset="-127"/>
              </a:rPr>
              <a:t>기반 개인화 게임 분석 </a:t>
            </a:r>
            <a:r>
              <a:rPr lang="en-US" altLang="ko-KR" sz="2400" b="1" dirty="0">
                <a:solidFill>
                  <a:srgbClr val="FFFFFF"/>
                </a:solidFill>
                <a:latin typeface="페이퍼로지 7 Bold" pitchFamily="2" charset="-127"/>
                <a:ea typeface="페이퍼로지 7 Bold" pitchFamily="2" charset="-127"/>
              </a:rPr>
              <a:t>&amp; </a:t>
            </a:r>
            <a:r>
              <a:rPr lang="ko-KR" altLang="en-US" sz="2400" b="1" dirty="0">
                <a:solidFill>
                  <a:srgbClr val="FFFFFF"/>
                </a:solidFill>
                <a:latin typeface="페이퍼로지 7 Bold" pitchFamily="2" charset="-127"/>
                <a:ea typeface="페이퍼로지 7 Bold" pitchFamily="2" charset="-127"/>
              </a:rPr>
              <a:t>커뮤니티 플랫폼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6AE299-1BAF-80ED-D394-966D53981A98}"/>
              </a:ext>
            </a:extLst>
          </p:cNvPr>
          <p:cNvSpPr txBox="1"/>
          <p:nvPr/>
        </p:nvSpPr>
        <p:spPr>
          <a:xfrm>
            <a:off x="0" y="4509796"/>
            <a:ext cx="12192000" cy="73866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42B883"/>
                </a:solidFill>
                <a:latin typeface="페이퍼로지 7 Bold" pitchFamily="2" charset="-127"/>
                <a:ea typeface="페이퍼로지 7 Bold" pitchFamily="2" charset="-127"/>
              </a:rPr>
              <a:t>8</a:t>
            </a:r>
            <a:r>
              <a:rPr lang="ko-KR" altLang="en-US" sz="2000" b="1" dirty="0">
                <a:solidFill>
                  <a:srgbClr val="42B883"/>
                </a:solidFill>
                <a:latin typeface="페이퍼로지 7 Bold" pitchFamily="2" charset="-127"/>
                <a:ea typeface="페이퍼로지 7 Bold" pitchFamily="2" charset="-127"/>
              </a:rPr>
              <a:t>팀</a:t>
            </a:r>
            <a:endParaRPr lang="en-US" altLang="ko-KR" sz="2000" b="1" dirty="0">
              <a:solidFill>
                <a:srgbClr val="42B883"/>
              </a:solidFill>
              <a:latin typeface="페이퍼로지 7 Bold" pitchFamily="2" charset="-127"/>
              <a:ea typeface="페이퍼로지 7 Bold" pitchFamily="2" charset="-127"/>
            </a:endParaRPr>
          </a:p>
          <a:p>
            <a:pPr algn="ctr"/>
            <a:r>
              <a:rPr lang="en-US" altLang="ko-KR" sz="800" b="1" dirty="0">
                <a:solidFill>
                  <a:srgbClr val="42B883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신원호   문현아   </a:t>
            </a:r>
            <a:r>
              <a:rPr lang="ko-KR" altLang="en-US" sz="1400" b="1" dirty="0" err="1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이강우</a:t>
            </a:r>
            <a:endParaRPr lang="ko-KR" altLang="en-US" sz="1400" b="1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B6399B9-FFFE-BCAB-93A6-E589ACA852D2}"/>
              </a:ext>
            </a:extLst>
          </p:cNvPr>
          <p:cNvSpPr/>
          <p:nvPr/>
        </p:nvSpPr>
        <p:spPr>
          <a:xfrm>
            <a:off x="-1197590" y="27770"/>
            <a:ext cx="985284" cy="921489"/>
          </a:xfrm>
          <a:prstGeom prst="rect">
            <a:avLst/>
          </a:prstGeom>
          <a:solidFill>
            <a:srgbClr val="171D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527F7B-89B4-EE91-A888-2049D5230F32}"/>
              </a:ext>
            </a:extLst>
          </p:cNvPr>
          <p:cNvSpPr/>
          <p:nvPr/>
        </p:nvSpPr>
        <p:spPr>
          <a:xfrm>
            <a:off x="-1197590" y="980068"/>
            <a:ext cx="985284" cy="921489"/>
          </a:xfrm>
          <a:prstGeom prst="rect">
            <a:avLst/>
          </a:prstGeom>
          <a:solidFill>
            <a:srgbClr val="42B8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CD224A-D861-3092-DA44-5268CA7DCC50}"/>
              </a:ext>
            </a:extLst>
          </p:cNvPr>
          <p:cNvSpPr/>
          <p:nvPr/>
        </p:nvSpPr>
        <p:spPr>
          <a:xfrm>
            <a:off x="-1197590" y="3849546"/>
            <a:ext cx="985284" cy="921489"/>
          </a:xfrm>
          <a:prstGeom prst="rect">
            <a:avLst/>
          </a:prstGeom>
          <a:solidFill>
            <a:srgbClr val="A6C0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5B7AFE5-ED16-EBB3-21EA-4F8129EB070C}"/>
              </a:ext>
            </a:extLst>
          </p:cNvPr>
          <p:cNvSpPr/>
          <p:nvPr/>
        </p:nvSpPr>
        <p:spPr>
          <a:xfrm>
            <a:off x="-1197590" y="2890956"/>
            <a:ext cx="985284" cy="921489"/>
          </a:xfrm>
          <a:prstGeom prst="rect">
            <a:avLst/>
          </a:prstGeom>
          <a:solidFill>
            <a:srgbClr val="1AA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39BD8CD-9ED7-DE0E-B156-1F9ACCD199BA}"/>
              </a:ext>
            </a:extLst>
          </p:cNvPr>
          <p:cNvSpPr/>
          <p:nvPr/>
        </p:nvSpPr>
        <p:spPr>
          <a:xfrm>
            <a:off x="-1197590" y="1932366"/>
            <a:ext cx="985284" cy="921489"/>
          </a:xfrm>
          <a:prstGeom prst="rect">
            <a:avLst/>
          </a:prstGeom>
          <a:solidFill>
            <a:srgbClr val="5C7E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6EB01C1-9695-61D4-8DE4-14669C609D85}"/>
              </a:ext>
            </a:extLst>
          </p:cNvPr>
          <p:cNvSpPr/>
          <p:nvPr/>
        </p:nvSpPr>
        <p:spPr>
          <a:xfrm>
            <a:off x="-1197590" y="4802902"/>
            <a:ext cx="985284" cy="921489"/>
          </a:xfrm>
          <a:prstGeom prst="rect">
            <a:avLst/>
          </a:prstGeom>
          <a:solidFill>
            <a:srgbClr val="09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54E90C6-482E-53A0-022B-7CCE07B53ADC}"/>
              </a:ext>
            </a:extLst>
          </p:cNvPr>
          <p:cNvGrpSpPr/>
          <p:nvPr/>
        </p:nvGrpSpPr>
        <p:grpSpPr>
          <a:xfrm>
            <a:off x="-1372564" y="5877932"/>
            <a:ext cx="1279521" cy="729779"/>
            <a:chOff x="4885624" y="419327"/>
            <a:chExt cx="1279521" cy="72977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228FE88-7695-53D1-567E-B035DBC97FBA}"/>
                </a:ext>
              </a:extLst>
            </p:cNvPr>
            <p:cNvSpPr/>
            <p:nvPr/>
          </p:nvSpPr>
          <p:spPr>
            <a:xfrm>
              <a:off x="4959590" y="559245"/>
              <a:ext cx="803130" cy="209036"/>
            </a:xfrm>
            <a:prstGeom prst="rect">
              <a:avLst/>
            </a:prstGeom>
            <a:solidFill>
              <a:srgbClr val="1AA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5D0E9D5-ABDA-8EBF-E35F-4E67F0D870A4}"/>
                </a:ext>
              </a:extLst>
            </p:cNvPr>
            <p:cNvSpPr/>
            <p:nvPr/>
          </p:nvSpPr>
          <p:spPr>
            <a:xfrm flipH="1">
              <a:off x="5292870" y="800148"/>
              <a:ext cx="803130" cy="209036"/>
            </a:xfrm>
            <a:prstGeom prst="rect">
              <a:avLst/>
            </a:prstGeom>
            <a:solidFill>
              <a:srgbClr val="42B88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2B883"/>
                </a:solidFill>
              </a:endParaRPr>
            </a:p>
          </p:txBody>
        </p:sp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C9F2ABAE-5D47-17B5-6864-C2DC19EA8EFC}"/>
                </a:ext>
              </a:extLst>
            </p:cNvPr>
            <p:cNvSpPr/>
            <p:nvPr/>
          </p:nvSpPr>
          <p:spPr>
            <a:xfrm rot="16200000" flipH="1">
              <a:off x="4844809" y="701045"/>
              <a:ext cx="488876" cy="407245"/>
            </a:xfrm>
            <a:prstGeom prst="triangle">
              <a:avLst/>
            </a:prstGeom>
            <a:solidFill>
              <a:srgbClr val="42B88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2B883"/>
                </a:solidFill>
              </a:endParaRPr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953B73E1-1093-D4D6-F956-609A48B77E46}"/>
                </a:ext>
              </a:extLst>
            </p:cNvPr>
            <p:cNvSpPr/>
            <p:nvPr/>
          </p:nvSpPr>
          <p:spPr>
            <a:xfrm rot="5400000">
              <a:off x="5717085" y="460142"/>
              <a:ext cx="488876" cy="407245"/>
            </a:xfrm>
            <a:prstGeom prst="triangle">
              <a:avLst/>
            </a:prstGeom>
            <a:solidFill>
              <a:srgbClr val="1AA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3707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D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C4FEF8-673F-CE2F-AB28-B27853296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811EDB4F-730F-12B1-EBE4-8581DA8B7889}"/>
              </a:ext>
            </a:extLst>
          </p:cNvPr>
          <p:cNvSpPr/>
          <p:nvPr/>
        </p:nvSpPr>
        <p:spPr>
          <a:xfrm>
            <a:off x="579582" y="955730"/>
            <a:ext cx="635000" cy="50800"/>
          </a:xfrm>
          <a:prstGeom prst="rect">
            <a:avLst/>
          </a:prstGeom>
          <a:solidFill>
            <a:srgbClr val="42B883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885E2E-F383-C3E3-3A40-C750FB9B0010}"/>
              </a:ext>
            </a:extLst>
          </p:cNvPr>
          <p:cNvSpPr txBox="1"/>
          <p:nvPr/>
        </p:nvSpPr>
        <p:spPr>
          <a:xfrm>
            <a:off x="497868" y="306242"/>
            <a:ext cx="3967685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2B883"/>
                </a:solidFill>
                <a:effectLst/>
                <a:uLnTx/>
                <a:uFillTx/>
                <a:latin typeface="페이퍼로지 5 Medium" pitchFamily="2" charset="-127"/>
                <a:ea typeface="페이퍼로지 5 Medium" pitchFamily="2" charset="-127"/>
                <a:cs typeface="+mn-cs"/>
              </a:rPr>
              <a:t>기술적 구현 및 설계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00B49F4-9682-915C-1139-1405EC8A3C8A}"/>
              </a:ext>
            </a:extLst>
          </p:cNvPr>
          <p:cNvSpPr txBox="1"/>
          <p:nvPr/>
        </p:nvSpPr>
        <p:spPr>
          <a:xfrm>
            <a:off x="497866" y="1069144"/>
            <a:ext cx="2575533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42B883"/>
                </a:solidFill>
                <a:effectLst/>
                <a:uLnTx/>
                <a:uFillTx/>
                <a:latin typeface="페이퍼로지 3 Light" pitchFamily="2" charset="-127"/>
                <a:ea typeface="페이퍼로지 3 Light" pitchFamily="2" charset="-127"/>
                <a:cs typeface="+mn-cs"/>
              </a:rPr>
              <a:t>AI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2B883"/>
                </a:solidFill>
                <a:effectLst/>
                <a:uLnTx/>
                <a:uFillTx/>
                <a:latin typeface="페이퍼로지 3 Light" pitchFamily="2" charset="-127"/>
                <a:ea typeface="페이퍼로지 3 Light" pitchFamily="2" charset="-127"/>
                <a:cs typeface="+mn-cs"/>
              </a:rPr>
              <a:t>관련 구현 사항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42B883"/>
              </a:solidFill>
              <a:effectLst/>
              <a:uLnTx/>
              <a:uFillTx/>
              <a:latin typeface="페이퍼로지 3 Light" pitchFamily="2" charset="-127"/>
              <a:ea typeface="페이퍼로지 3 Light" pitchFamily="2" charset="-127"/>
              <a:cs typeface="+mn-cs"/>
            </a:endParaRPr>
          </a:p>
        </p:txBody>
      </p:sp>
      <p:pic>
        <p:nvPicPr>
          <p:cNvPr id="2" name="그림 1" descr="텍스트, 스크린샷, 폰트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8E8FF0A-5CAE-6FAC-5D9F-6FD9BC248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521" y="4767633"/>
            <a:ext cx="5181479" cy="1484127"/>
          </a:xfrm>
          <a:prstGeom prst="rect">
            <a:avLst/>
          </a:prstGeom>
        </p:spPr>
      </p:pic>
      <p:pic>
        <p:nvPicPr>
          <p:cNvPr id="3" name="그림 2" descr="텍스트, 스크린샷, 폰트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066CA42-795D-DAE2-028E-F6245D6A8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81" y="3872601"/>
            <a:ext cx="5315183" cy="2379159"/>
          </a:xfrm>
          <a:prstGeom prst="rect">
            <a:avLst/>
          </a:prstGeom>
        </p:spPr>
      </p:pic>
      <p:pic>
        <p:nvPicPr>
          <p:cNvPr id="4" name="그림 3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2796E88-655A-7719-8806-775E68118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271" y="1826674"/>
            <a:ext cx="5304032" cy="24964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AD00D7-C249-0179-60E1-7090E8A40D9F}"/>
              </a:ext>
            </a:extLst>
          </p:cNvPr>
          <p:cNvSpPr txBox="1"/>
          <p:nvPr/>
        </p:nvSpPr>
        <p:spPr>
          <a:xfrm>
            <a:off x="579582" y="1721876"/>
            <a:ext cx="6072888" cy="15696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사용자 경험을 바탕으로 </a:t>
            </a:r>
            <a:r>
              <a:rPr lang="ko-KR" altLang="en-US" sz="1600" b="1" dirty="0">
                <a:solidFill>
                  <a:srgbClr val="42B883"/>
                </a:solidFill>
                <a:latin typeface="페이퍼로지 2 ExtraLight" pitchFamily="2" charset="-127"/>
                <a:ea typeface="페이퍼로지 2 ExtraLight" pitchFamily="2" charset="-127"/>
              </a:rPr>
              <a:t>성향을 분석</a:t>
            </a:r>
            <a:r>
              <a:rPr lang="ko-KR" altLang="en-US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하고 </a:t>
            </a:r>
            <a:r>
              <a:rPr lang="ko-KR" altLang="en-US" sz="1600" b="1" dirty="0">
                <a:solidFill>
                  <a:srgbClr val="42B883"/>
                </a:solidFill>
                <a:latin typeface="페이퍼로지 2 ExtraLight" pitchFamily="2" charset="-127"/>
                <a:ea typeface="페이퍼로지 2 ExtraLight" pitchFamily="2" charset="-127"/>
              </a:rPr>
              <a:t>추천 게임을 선정</a:t>
            </a:r>
            <a:r>
              <a:rPr lang="ko-KR" altLang="en-US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하여 제공</a:t>
            </a:r>
            <a:br>
              <a:rPr lang="en-US" altLang="ko-KR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</a:br>
            <a:r>
              <a:rPr lang="en-US" altLang="ko-KR" sz="1600" b="1" dirty="0">
                <a:solidFill>
                  <a:srgbClr val="42B883"/>
                </a:solidFill>
                <a:latin typeface="페이퍼로지 2 ExtraLight" pitchFamily="2" charset="-127"/>
                <a:ea typeface="페이퍼로지 2 ExtraLight" pitchFamily="2" charset="-127"/>
              </a:rPr>
              <a:t>(get_ai_analysis)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전달받은 게임 리뷰들을 바탕으로 그 게임의 정보를 담은 </a:t>
            </a:r>
            <a:r>
              <a:rPr lang="ko-KR" altLang="en-US" sz="1600" b="1" dirty="0">
                <a:solidFill>
                  <a:srgbClr val="42B883"/>
                </a:solidFill>
                <a:latin typeface="페이퍼로지 2 ExtraLight" pitchFamily="2" charset="-127"/>
                <a:ea typeface="페이퍼로지 2 ExtraLight" pitchFamily="2" charset="-127"/>
              </a:rPr>
              <a:t>요약문</a:t>
            </a:r>
            <a:r>
              <a:rPr lang="ko-KR" altLang="en-US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을 작성</a:t>
            </a:r>
            <a:br>
              <a:rPr lang="en-US" altLang="ko-KR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</a:br>
            <a:r>
              <a:rPr lang="en-US" altLang="ko-KR" sz="1600" b="1" dirty="0">
                <a:solidFill>
                  <a:srgbClr val="42B883"/>
                </a:solidFill>
                <a:latin typeface="페이퍼로지 2 ExtraLight" pitchFamily="2" charset="-127"/>
                <a:ea typeface="페이퍼로지 2 ExtraLight" pitchFamily="2" charset="-127"/>
              </a:rPr>
              <a:t>(get_ai_review_summary)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사용자 입력 검색어를 바탕으로 유사도 높은 검색 결과 제공</a:t>
            </a:r>
            <a:br>
              <a:rPr lang="en-US" altLang="ko-KR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</a:br>
            <a:r>
              <a:rPr lang="en-US" altLang="ko-KR" sz="1600" b="1" dirty="0">
                <a:solidFill>
                  <a:srgbClr val="42B883"/>
                </a:solidFill>
                <a:latin typeface="페이퍼로지 2 ExtraLight" pitchFamily="2" charset="-127"/>
                <a:ea typeface="페이퍼로지 2 ExtraLight" pitchFamily="2" charset="-127"/>
              </a:rPr>
              <a:t>(get_search_recommendation)</a:t>
            </a:r>
          </a:p>
        </p:txBody>
      </p:sp>
    </p:spTree>
    <p:extLst>
      <p:ext uri="{BB962C8B-B14F-4D97-AF65-F5344CB8AC3E}">
        <p14:creationId xmlns:p14="http://schemas.microsoft.com/office/powerpoint/2010/main" val="3582998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D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45B5F0-6C9C-E558-6623-C5F7C379A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B7BA48B-30E6-FDB5-9867-3084EC510551}"/>
              </a:ext>
            </a:extLst>
          </p:cNvPr>
          <p:cNvSpPr/>
          <p:nvPr/>
        </p:nvSpPr>
        <p:spPr>
          <a:xfrm>
            <a:off x="2659465" y="1417290"/>
            <a:ext cx="2446583" cy="4545578"/>
          </a:xfrm>
          <a:prstGeom prst="rect">
            <a:avLst/>
          </a:prstGeom>
          <a:solidFill>
            <a:srgbClr val="39485D"/>
          </a:solidFill>
          <a:ln w="19050">
            <a:solidFill>
              <a:srgbClr val="42B8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B38CF2-C76A-7CDB-27E1-4CB3E90C0C73}"/>
              </a:ext>
            </a:extLst>
          </p:cNvPr>
          <p:cNvSpPr/>
          <p:nvPr/>
        </p:nvSpPr>
        <p:spPr>
          <a:xfrm>
            <a:off x="2659466" y="1422637"/>
            <a:ext cx="2446584" cy="500230"/>
          </a:xfrm>
          <a:prstGeom prst="rect">
            <a:avLst/>
          </a:prstGeom>
          <a:solidFill>
            <a:srgbClr val="42B883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페이퍼로지 5 Medium" pitchFamily="2" charset="-127"/>
                <a:ea typeface="페이퍼로지 5 Medium" pitchFamily="2" charset="-127"/>
              </a:rPr>
              <a:t>Frontend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4431EC-2712-8714-6F23-D90B7147B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566" y="2275544"/>
            <a:ext cx="900000" cy="9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9B5DB2-AE3E-552D-37AB-542262DA1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063" y="2275544"/>
            <a:ext cx="900000" cy="900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FBFC894-37F8-CBC2-7773-DFBC7FF68181}"/>
              </a:ext>
            </a:extLst>
          </p:cNvPr>
          <p:cNvSpPr/>
          <p:nvPr/>
        </p:nvSpPr>
        <p:spPr>
          <a:xfrm>
            <a:off x="5960720" y="1417290"/>
            <a:ext cx="2446583" cy="4545578"/>
          </a:xfrm>
          <a:prstGeom prst="rect">
            <a:avLst/>
          </a:prstGeom>
          <a:solidFill>
            <a:srgbClr val="39485D"/>
          </a:solidFill>
          <a:ln w="19050">
            <a:solidFill>
              <a:srgbClr val="42B8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CDFEA8-737C-1D2B-5AF0-83DCA0C3183B}"/>
              </a:ext>
            </a:extLst>
          </p:cNvPr>
          <p:cNvSpPr/>
          <p:nvPr/>
        </p:nvSpPr>
        <p:spPr>
          <a:xfrm>
            <a:off x="5971834" y="1422637"/>
            <a:ext cx="2446584" cy="500230"/>
          </a:xfrm>
          <a:prstGeom prst="rect">
            <a:avLst/>
          </a:prstGeom>
          <a:solidFill>
            <a:srgbClr val="42B883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페이퍼로지 5 Medium" pitchFamily="2" charset="-127"/>
                <a:ea typeface="페이퍼로지 5 Medium" pitchFamily="2" charset="-127"/>
              </a:rPr>
              <a:t>Backend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4C434B8-A27E-0004-EC34-80D9AAD92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013" y="2197830"/>
            <a:ext cx="900000" cy="90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F39755D-05CB-DBEF-36FA-428EAEC85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013" y="4679239"/>
            <a:ext cx="900000" cy="900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0FE7DB-A133-5489-70A8-EA2F10806AC2}"/>
              </a:ext>
            </a:extLst>
          </p:cNvPr>
          <p:cNvSpPr/>
          <p:nvPr/>
        </p:nvSpPr>
        <p:spPr>
          <a:xfrm>
            <a:off x="9261977" y="1417290"/>
            <a:ext cx="2446583" cy="4545578"/>
          </a:xfrm>
          <a:prstGeom prst="rect">
            <a:avLst/>
          </a:prstGeom>
          <a:solidFill>
            <a:srgbClr val="39485D"/>
          </a:solidFill>
          <a:ln w="19050">
            <a:solidFill>
              <a:srgbClr val="42B8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E90F2E5-C97F-B3CD-F7AB-7C42CDD49B06}"/>
              </a:ext>
            </a:extLst>
          </p:cNvPr>
          <p:cNvSpPr/>
          <p:nvPr/>
        </p:nvSpPr>
        <p:spPr>
          <a:xfrm>
            <a:off x="9269275" y="1411943"/>
            <a:ext cx="2446584" cy="500230"/>
          </a:xfrm>
          <a:prstGeom prst="rect">
            <a:avLst/>
          </a:prstGeom>
          <a:solidFill>
            <a:srgbClr val="42B883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페이퍼로지 5 Medium" pitchFamily="2" charset="-127"/>
                <a:ea typeface="페이퍼로지 5 Medium" pitchFamily="2" charset="-127"/>
              </a:rPr>
              <a:t>API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5CAE7F-22D5-BE29-5802-49CF574D82EF}"/>
              </a:ext>
            </a:extLst>
          </p:cNvPr>
          <p:cNvSpPr txBox="1"/>
          <p:nvPr/>
        </p:nvSpPr>
        <p:spPr>
          <a:xfrm>
            <a:off x="10426446" y="3557025"/>
            <a:ext cx="1144589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FFFF"/>
                </a:solidFill>
                <a:latin typeface="페이퍼로지 3 Light" pitchFamily="2" charset="-127"/>
                <a:ea typeface="페이퍼로지 3 Light" pitchFamily="2" charset="-127"/>
              </a:rPr>
              <a:t>5-nano</a:t>
            </a:r>
          </a:p>
          <a:p>
            <a:pPr algn="ctr"/>
            <a:endParaRPr lang="en-US" altLang="ko-KR" sz="1200" dirty="0">
              <a:solidFill>
                <a:srgbClr val="FFFFFF"/>
              </a:solidFill>
              <a:latin typeface="페이퍼로지 3 Light" pitchFamily="2" charset="-127"/>
              <a:ea typeface="페이퍼로지 3 Light" pitchFamily="2" charset="-127"/>
            </a:endParaRPr>
          </a:p>
          <a:p>
            <a:pPr algn="ctr"/>
            <a:r>
              <a:rPr lang="en-US" altLang="ko-KR" sz="1200" dirty="0">
                <a:solidFill>
                  <a:srgbClr val="FFFFFF"/>
                </a:solidFill>
                <a:latin typeface="페이퍼로지 3 Light" pitchFamily="2" charset="-127"/>
                <a:ea typeface="페이퍼로지 3 Light" pitchFamily="2" charset="-127"/>
              </a:rPr>
              <a:t>4o-mini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748EFF4-FF7C-409D-51D6-F607766242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1878" y="3435088"/>
            <a:ext cx="900000" cy="90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E4680C6-06F9-4AF6-BE93-B69827EC18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446" y="4679239"/>
            <a:ext cx="900000" cy="90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7BB4408-043E-49BF-9D96-3F55A70A7E22}"/>
              </a:ext>
            </a:extLst>
          </p:cNvPr>
          <p:cNvSpPr txBox="1"/>
          <p:nvPr/>
        </p:nvSpPr>
        <p:spPr>
          <a:xfrm>
            <a:off x="10423730" y="4806073"/>
            <a:ext cx="1144589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FFFF"/>
                </a:solidFill>
                <a:latin typeface="페이퍼로지 3 Light" pitchFamily="2" charset="-127"/>
                <a:ea typeface="페이퍼로지 3 Light" pitchFamily="2" charset="-127"/>
              </a:rPr>
              <a:t>2.5-flash</a:t>
            </a:r>
          </a:p>
          <a:p>
            <a:pPr algn="ctr"/>
            <a:endParaRPr lang="en-US" altLang="ko-KR" sz="1200" dirty="0">
              <a:solidFill>
                <a:srgbClr val="FFFFFF"/>
              </a:solidFill>
              <a:latin typeface="페이퍼로지 3 Light" pitchFamily="2" charset="-127"/>
              <a:ea typeface="페이퍼로지 3 Light" pitchFamily="2" charset="-127"/>
            </a:endParaRPr>
          </a:p>
          <a:p>
            <a:pPr algn="ctr"/>
            <a:r>
              <a:rPr lang="en-US" altLang="ko-KR" sz="1200" b="1" dirty="0">
                <a:solidFill>
                  <a:srgbClr val="42B883"/>
                </a:solidFill>
                <a:latin typeface="페이퍼로지 3 Light" pitchFamily="2" charset="-127"/>
                <a:ea typeface="페이퍼로지 3 Light" pitchFamily="2" charset="-127"/>
              </a:rPr>
              <a:t>2.5-flash-lite</a:t>
            </a:r>
            <a:endParaRPr lang="ko-KR" altLang="en-US" sz="1200" b="1" dirty="0">
              <a:solidFill>
                <a:srgbClr val="42B883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EA240A7-F5F1-CF18-FA10-C1AAA3B6BB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440" y="3029403"/>
            <a:ext cx="1321353" cy="132135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99AD17C-3EAD-97D9-6D4F-B45A741AC4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32552" y="2111421"/>
            <a:ext cx="900000" cy="9000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80DD357-186D-E5D7-C333-CE074D8FD0FD}"/>
              </a:ext>
            </a:extLst>
          </p:cNvPr>
          <p:cNvSpPr txBox="1"/>
          <p:nvPr/>
        </p:nvSpPr>
        <p:spPr>
          <a:xfrm>
            <a:off x="9775107" y="2993627"/>
            <a:ext cx="1414890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ko-KR" sz="1200" dirty="0" err="1">
                <a:solidFill>
                  <a:srgbClr val="FFFFFF"/>
                </a:solidFill>
                <a:latin typeface="페이퍼로지 3 Light" pitchFamily="2" charset="-127"/>
                <a:ea typeface="페이퍼로지 3 Light" pitchFamily="2" charset="-127"/>
              </a:rPr>
              <a:t>SteamWebApi</a:t>
            </a:r>
            <a:endParaRPr lang="en-US" altLang="ko-KR" sz="1200" dirty="0">
              <a:solidFill>
                <a:srgbClr val="FFFFFF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3E6EAF3-6F56-F68E-17E4-8C1FFD0C67CE}"/>
              </a:ext>
            </a:extLst>
          </p:cNvPr>
          <p:cNvSpPr/>
          <p:nvPr/>
        </p:nvSpPr>
        <p:spPr>
          <a:xfrm>
            <a:off x="579582" y="955730"/>
            <a:ext cx="635000" cy="50800"/>
          </a:xfrm>
          <a:prstGeom prst="rect">
            <a:avLst/>
          </a:prstGeom>
          <a:solidFill>
            <a:srgbClr val="42B883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F40E4C-E69B-FA63-E47B-D30E2AC759B3}"/>
              </a:ext>
            </a:extLst>
          </p:cNvPr>
          <p:cNvSpPr txBox="1"/>
          <p:nvPr/>
        </p:nvSpPr>
        <p:spPr>
          <a:xfrm>
            <a:off x="497868" y="306242"/>
            <a:ext cx="3967685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dirty="0">
                <a:solidFill>
                  <a:srgbClr val="42B883"/>
                </a:solidFill>
                <a:latin typeface="페이퍼로지 5 Medium" pitchFamily="2" charset="-127"/>
                <a:ea typeface="페이퍼로지 5 Medium" pitchFamily="2" charset="-127"/>
              </a:rPr>
              <a:t>기술적 구현 및 설계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42B883"/>
              </a:solidFill>
              <a:effectLst/>
              <a:uLnTx/>
              <a:uFillTx/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47" name="그림 46" descr="그래픽, 다채로움, 창의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A62138B-94B4-45B2-293A-8261194588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36174" y="3463819"/>
            <a:ext cx="791910" cy="452520"/>
          </a:xfrm>
          <a:prstGeom prst="rect">
            <a:avLst/>
          </a:prstGeom>
        </p:spPr>
      </p:pic>
      <p:pic>
        <p:nvPicPr>
          <p:cNvPr id="48" name="그림 47" descr="그래픽, 다채로움, 창의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238029B-CB1E-D145-4CB0-928BDD1ED9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37429" y="3463819"/>
            <a:ext cx="791910" cy="452520"/>
          </a:xfrm>
          <a:prstGeom prst="rect">
            <a:avLst/>
          </a:prstGeom>
        </p:spPr>
      </p:pic>
      <p:pic>
        <p:nvPicPr>
          <p:cNvPr id="49" name="그림 48" descr="그래픽, 다채로움, 창의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29EFA5A-7961-766A-2A2A-6AEB87A4C9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38684" y="3463819"/>
            <a:ext cx="791910" cy="45252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F42D7B8-1110-E1A1-3E3D-400B08D3C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981" y="3455870"/>
            <a:ext cx="768476" cy="108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6AAD6A-05A2-14FD-61F3-B91FC2F6F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756" y="3463819"/>
            <a:ext cx="1084907" cy="108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5FA387D-68B9-62CB-9098-789901C9B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14" y="5026191"/>
            <a:ext cx="1764883" cy="44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그림 51" descr="폰트, 디자인, 스크린샷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F79686A-8DFC-957F-753E-CF8DEBD942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00435" y="2855012"/>
            <a:ext cx="1951061" cy="195106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13257BD-6C6D-6E98-7CDA-A7EC76A2B7A2}"/>
              </a:ext>
            </a:extLst>
          </p:cNvPr>
          <p:cNvSpPr txBox="1"/>
          <p:nvPr/>
        </p:nvSpPr>
        <p:spPr>
          <a:xfrm>
            <a:off x="497867" y="1069144"/>
            <a:ext cx="1404412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defRPr/>
            </a:pPr>
            <a:r>
              <a:rPr lang="ko-KR" altLang="en-US" sz="1400" b="1" dirty="0">
                <a:solidFill>
                  <a:srgbClr val="42B883"/>
                </a:solidFill>
                <a:latin typeface="페이퍼로지 3 Light" pitchFamily="2" charset="-127"/>
                <a:ea typeface="페이퍼로지 3 Light" pitchFamily="2" charset="-127"/>
              </a:rPr>
              <a:t>사용 기술 스택</a:t>
            </a:r>
            <a:endParaRPr lang="ko-KR" altLang="en-US" sz="1400" dirty="0">
              <a:solidFill>
                <a:srgbClr val="42B883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0874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D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223A0B-5187-8744-A7DE-52603DBE10FA}"/>
              </a:ext>
            </a:extLst>
          </p:cNvPr>
          <p:cNvSpPr txBox="1"/>
          <p:nvPr/>
        </p:nvSpPr>
        <p:spPr>
          <a:xfrm>
            <a:off x="635000" y="4141189"/>
            <a:ext cx="10922000" cy="52322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</a:rPr>
              <a:t>AI</a:t>
            </a:r>
            <a:r>
              <a:rPr lang="ko-KR" altLang="en-US" sz="2800" b="1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</a:rPr>
              <a:t>를 통해 더 나은 스팀 라이프사이클을 완성합니다</a:t>
            </a:r>
            <a:r>
              <a:rPr lang="en-US" altLang="ko-KR" sz="2800" b="1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</a:rPr>
              <a:t>.</a:t>
            </a:r>
            <a:endParaRPr lang="ko-KR" altLang="en-US" sz="2800" b="1" dirty="0">
              <a:solidFill>
                <a:schemeClr val="bg1"/>
              </a:solidFill>
              <a:latin typeface="페이퍼로지 7 Bold" pitchFamily="2" charset="-127"/>
              <a:ea typeface="페이퍼로지 7 Bold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3C2FCE-1354-FE2E-7A28-F22B2D85E6B1}"/>
              </a:ext>
            </a:extLst>
          </p:cNvPr>
          <p:cNvSpPr txBox="1"/>
          <p:nvPr/>
        </p:nvSpPr>
        <p:spPr>
          <a:xfrm>
            <a:off x="635000" y="2332090"/>
            <a:ext cx="10922000" cy="110799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rgbClr val="42B883"/>
                </a:solidFill>
                <a:latin typeface="페이퍼로지 8 ExtraBold" pitchFamily="2" charset="-127"/>
                <a:ea typeface="페이퍼로지 8 ExtraBold" pitchFamily="2" charset="-127"/>
              </a:rPr>
              <a:t>THANK YOU</a:t>
            </a:r>
            <a:endParaRPr lang="ko-KR" altLang="en-US" sz="6600" b="1" dirty="0">
              <a:solidFill>
                <a:srgbClr val="42B883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928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D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833B53-5497-301B-9D51-2D5CADD42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AD3A958-B6A2-135C-8B48-ECB21EBDDEE4}"/>
              </a:ext>
            </a:extLst>
          </p:cNvPr>
          <p:cNvSpPr txBox="1"/>
          <p:nvPr/>
        </p:nvSpPr>
        <p:spPr>
          <a:xfrm>
            <a:off x="793621" y="1685699"/>
            <a:ext cx="4826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  <a:latin typeface="페이퍼로지 5 Medium" pitchFamily="2" charset="-127"/>
                <a:ea typeface="페이퍼로지 5 Medium" pitchFamily="2" charset="-127"/>
              </a:rPr>
              <a:t>1. </a:t>
            </a:r>
            <a:r>
              <a:rPr lang="ko-KR" altLang="en-US" sz="2400" dirty="0">
                <a:solidFill>
                  <a:srgbClr val="FFFFFF"/>
                </a:solidFill>
                <a:latin typeface="페이퍼로지 5 Medium" pitchFamily="2" charset="-127"/>
                <a:ea typeface="페이퍼로지 5 Medium" pitchFamily="2" charset="-127"/>
              </a:rPr>
              <a:t>프로젝트 개요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56D3DF-3248-E398-9B17-28EC1246739E}"/>
              </a:ext>
            </a:extLst>
          </p:cNvPr>
          <p:cNvSpPr txBox="1"/>
          <p:nvPr/>
        </p:nvSpPr>
        <p:spPr>
          <a:xfrm>
            <a:off x="793621" y="4024729"/>
            <a:ext cx="5461000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  <a:latin typeface="페이퍼로지 5 Medium" pitchFamily="2" charset="-127"/>
                <a:ea typeface="페이퍼로지 5 Medium" pitchFamily="2" charset="-127"/>
              </a:rPr>
              <a:t>3. </a:t>
            </a:r>
            <a:r>
              <a:rPr lang="ko-KR" altLang="en-US" sz="2400" dirty="0">
                <a:solidFill>
                  <a:srgbClr val="FFFFFF"/>
                </a:solidFill>
                <a:latin typeface="페이퍼로지 5 Medium" pitchFamily="2" charset="-127"/>
                <a:ea typeface="페이퍼로지 5 Medium" pitchFamily="2" charset="-127"/>
              </a:rPr>
              <a:t>기술적 구현 및 설계</a:t>
            </a:r>
            <a:endParaRPr lang="en-US" altLang="ko-KR" sz="2400" dirty="0">
              <a:solidFill>
                <a:srgbClr val="FFFFFF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E5EF3F-34B0-07FC-4F39-72656D016816}"/>
              </a:ext>
            </a:extLst>
          </p:cNvPr>
          <p:cNvSpPr txBox="1"/>
          <p:nvPr/>
        </p:nvSpPr>
        <p:spPr>
          <a:xfrm>
            <a:off x="793621" y="2855214"/>
            <a:ext cx="4826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  <a:latin typeface="페이퍼로지 5 Medium" pitchFamily="2" charset="-127"/>
                <a:ea typeface="페이퍼로지 5 Medium" pitchFamily="2" charset="-127"/>
              </a:rPr>
              <a:t>2. </a:t>
            </a:r>
            <a:r>
              <a:rPr lang="ko-KR" altLang="en-US" sz="2400" dirty="0">
                <a:solidFill>
                  <a:srgbClr val="FFFFFF"/>
                </a:solidFill>
                <a:latin typeface="페이퍼로지 5 Medium" pitchFamily="2" charset="-127"/>
                <a:ea typeface="페이퍼로지 5 Medium" pitchFamily="2" charset="-127"/>
              </a:rPr>
              <a:t>서비스 핵심 기능</a:t>
            </a:r>
            <a:endParaRPr lang="en-US" altLang="ko-KR" sz="2400" dirty="0">
              <a:solidFill>
                <a:srgbClr val="FFFFFF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D53EE0-9910-B0F7-6D5E-26EE51C46A6D}"/>
              </a:ext>
            </a:extLst>
          </p:cNvPr>
          <p:cNvSpPr txBox="1"/>
          <p:nvPr/>
        </p:nvSpPr>
        <p:spPr>
          <a:xfrm>
            <a:off x="497868" y="306242"/>
            <a:ext cx="3967685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2B883"/>
                </a:solidFill>
                <a:effectLst/>
                <a:uLnTx/>
                <a:uFillTx/>
                <a:latin typeface="페이퍼로지 5 Medium" pitchFamily="2" charset="-127"/>
                <a:ea typeface="페이퍼로지 5 Medium" pitchFamily="2" charset="-127"/>
              </a:rPr>
              <a:t>목차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0CF795-EAD6-A176-8D00-3A9D7371147B}"/>
              </a:ext>
            </a:extLst>
          </p:cNvPr>
          <p:cNvSpPr/>
          <p:nvPr/>
        </p:nvSpPr>
        <p:spPr>
          <a:xfrm>
            <a:off x="579582" y="955730"/>
            <a:ext cx="635000" cy="50800"/>
          </a:xfrm>
          <a:prstGeom prst="rect">
            <a:avLst/>
          </a:prstGeom>
          <a:solidFill>
            <a:srgbClr val="42B883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C3B24D-3395-4FCB-B981-A788D0FC49E1}"/>
              </a:ext>
            </a:extLst>
          </p:cNvPr>
          <p:cNvSpPr txBox="1"/>
          <p:nvPr/>
        </p:nvSpPr>
        <p:spPr>
          <a:xfrm>
            <a:off x="793621" y="5194244"/>
            <a:ext cx="5461000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  <a:latin typeface="페이퍼로지 5 Medium" pitchFamily="2" charset="-127"/>
                <a:ea typeface="페이퍼로지 5 Medium" pitchFamily="2" charset="-127"/>
              </a:rPr>
              <a:t>4. </a:t>
            </a:r>
            <a:r>
              <a:rPr lang="ko-KR" altLang="en-US" sz="2400" dirty="0">
                <a:solidFill>
                  <a:srgbClr val="FFFFFF"/>
                </a:solidFill>
                <a:latin typeface="페이퍼로지 5 Medium" pitchFamily="2" charset="-127"/>
                <a:ea typeface="페이퍼로지 5 Medium" pitchFamily="2" charset="-127"/>
              </a:rPr>
              <a:t>시연 및 질의응답</a:t>
            </a:r>
            <a:endParaRPr lang="en-US" altLang="ko-KR" sz="2400" dirty="0">
              <a:solidFill>
                <a:srgbClr val="FFFFFF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5791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D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8562D4-C97B-4A53-C03B-027C6771A101}"/>
              </a:ext>
            </a:extLst>
          </p:cNvPr>
          <p:cNvSpPr/>
          <p:nvPr/>
        </p:nvSpPr>
        <p:spPr>
          <a:xfrm>
            <a:off x="497869" y="1368297"/>
            <a:ext cx="5315824" cy="4533973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4EDD48-A64E-2652-85D9-54D0FD5801B5}"/>
              </a:ext>
            </a:extLst>
          </p:cNvPr>
          <p:cNvSpPr/>
          <p:nvPr/>
        </p:nvSpPr>
        <p:spPr>
          <a:xfrm>
            <a:off x="497868" y="1368297"/>
            <a:ext cx="2446584" cy="5002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페이퍼로지 7 Bold" pitchFamily="2" charset="-127"/>
                <a:ea typeface="페이퍼로지 7 Bold" pitchFamily="2" charset="-127"/>
              </a:rPr>
              <a:t>기획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C91C39-4FDD-58D3-2DDF-DD40530DDED7}"/>
              </a:ext>
            </a:extLst>
          </p:cNvPr>
          <p:cNvSpPr/>
          <p:nvPr/>
        </p:nvSpPr>
        <p:spPr>
          <a:xfrm>
            <a:off x="6378307" y="1368297"/>
            <a:ext cx="5315824" cy="4533973"/>
          </a:xfrm>
          <a:prstGeom prst="rect">
            <a:avLst/>
          </a:prstGeom>
          <a:noFill/>
          <a:ln w="19050">
            <a:solidFill>
              <a:srgbClr val="42B8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4FE838-D126-7A21-A8F5-8C58360881DF}"/>
              </a:ext>
            </a:extLst>
          </p:cNvPr>
          <p:cNvSpPr/>
          <p:nvPr/>
        </p:nvSpPr>
        <p:spPr>
          <a:xfrm>
            <a:off x="6378307" y="1368297"/>
            <a:ext cx="2446584" cy="500230"/>
          </a:xfrm>
          <a:prstGeom prst="rect">
            <a:avLst/>
          </a:prstGeom>
          <a:solidFill>
            <a:srgbClr val="42B883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페이퍼로지 7 Bold" pitchFamily="2" charset="-127"/>
                <a:ea typeface="페이퍼로지 7 Bold" pitchFamily="2" charset="-127"/>
              </a:rPr>
              <a:t>해결 목표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8D08116-4FFF-B50A-157B-B6E6E259D6F6}"/>
              </a:ext>
            </a:extLst>
          </p:cNvPr>
          <p:cNvSpPr/>
          <p:nvPr/>
        </p:nvSpPr>
        <p:spPr>
          <a:xfrm>
            <a:off x="579582" y="955730"/>
            <a:ext cx="635000" cy="50800"/>
          </a:xfrm>
          <a:prstGeom prst="rect">
            <a:avLst/>
          </a:prstGeom>
          <a:solidFill>
            <a:srgbClr val="42B883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5A8780-D21B-1BFD-C9AA-61D4554ADDDA}"/>
              </a:ext>
            </a:extLst>
          </p:cNvPr>
          <p:cNvSpPr txBox="1"/>
          <p:nvPr/>
        </p:nvSpPr>
        <p:spPr>
          <a:xfrm>
            <a:off x="497868" y="306242"/>
            <a:ext cx="3967685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dirty="0">
                <a:solidFill>
                  <a:srgbClr val="42B883"/>
                </a:solidFill>
                <a:latin typeface="페이퍼로지 5 Medium" pitchFamily="2" charset="-127"/>
                <a:ea typeface="페이퍼로지 5 Medium" pitchFamily="2" charset="-127"/>
              </a:rPr>
              <a:t>프로젝트 개요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42B883"/>
              </a:solidFill>
              <a:effectLst/>
              <a:uLnTx/>
              <a:uFillTx/>
              <a:latin typeface="페이퍼로지 5 Medium" pitchFamily="2" charset="-127"/>
              <a:ea typeface="페이퍼로지 5 Medium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5626502-F3DD-7327-9093-647E9B5A54FD}"/>
              </a:ext>
            </a:extLst>
          </p:cNvPr>
          <p:cNvGrpSpPr/>
          <p:nvPr/>
        </p:nvGrpSpPr>
        <p:grpSpPr>
          <a:xfrm>
            <a:off x="497868" y="2224498"/>
            <a:ext cx="5315824" cy="666539"/>
            <a:chOff x="497868" y="2438396"/>
            <a:chExt cx="5315824" cy="66653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D35DCC-F205-B916-FB82-1C443D92528F}"/>
                </a:ext>
              </a:extLst>
            </p:cNvPr>
            <p:cNvSpPr txBox="1"/>
            <p:nvPr/>
          </p:nvSpPr>
          <p:spPr>
            <a:xfrm>
              <a:off x="497868" y="2735603"/>
              <a:ext cx="5315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엄격한 검색 시스템</a:t>
              </a:r>
              <a:endPara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FB17AEB2-ACA6-1C12-5C41-B9CB165CB7CB}"/>
                </a:ext>
              </a:extLst>
            </p:cNvPr>
            <p:cNvSpPr/>
            <p:nvPr/>
          </p:nvSpPr>
          <p:spPr>
            <a:xfrm>
              <a:off x="2859205" y="2438396"/>
              <a:ext cx="593151" cy="27246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페이퍼로지 6 SemiBold" pitchFamily="2" charset="-127"/>
                  <a:ea typeface="페이퍼로지 6 SemiBold" pitchFamily="2" charset="-127"/>
                </a:rPr>
                <a:t>검색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7396F19-F4FF-AFDE-BF2F-400D2CB54AF8}"/>
              </a:ext>
            </a:extLst>
          </p:cNvPr>
          <p:cNvGrpSpPr/>
          <p:nvPr/>
        </p:nvGrpSpPr>
        <p:grpSpPr>
          <a:xfrm>
            <a:off x="497868" y="3086147"/>
            <a:ext cx="5315824" cy="666539"/>
            <a:chOff x="497868" y="3129677"/>
            <a:chExt cx="5315824" cy="666539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8E60BC1-6015-F55E-28EF-C875275E8FC0}"/>
                </a:ext>
              </a:extLst>
            </p:cNvPr>
            <p:cNvSpPr/>
            <p:nvPr/>
          </p:nvSpPr>
          <p:spPr>
            <a:xfrm>
              <a:off x="2859205" y="3129677"/>
              <a:ext cx="593152" cy="27246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페이퍼로지 6 SemiBold" pitchFamily="2" charset="-127"/>
                  <a:ea typeface="페이퍼로지 6 SemiBold" pitchFamily="2" charset="-127"/>
                </a:rPr>
                <a:t>리뷰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E2FE076-E9CD-7BD2-9BB2-2F8DE3C5625E}"/>
                </a:ext>
              </a:extLst>
            </p:cNvPr>
            <p:cNvSpPr txBox="1"/>
            <p:nvPr/>
          </p:nvSpPr>
          <p:spPr>
            <a:xfrm>
              <a:off x="497868" y="3426884"/>
              <a:ext cx="5315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작성된 리뷰의 방대함</a:t>
              </a:r>
              <a:endParaRPr lang="en-US" altLang="ko-KR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2F7BC78-575E-F0EA-DB2B-29CA065668AD}"/>
              </a:ext>
            </a:extLst>
          </p:cNvPr>
          <p:cNvGrpSpPr/>
          <p:nvPr/>
        </p:nvGrpSpPr>
        <p:grpSpPr>
          <a:xfrm>
            <a:off x="497868" y="3947796"/>
            <a:ext cx="5315824" cy="666539"/>
            <a:chOff x="497868" y="3820958"/>
            <a:chExt cx="5315824" cy="666539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A43C396F-6AB3-BB60-EBC6-47E3FC292363}"/>
                </a:ext>
              </a:extLst>
            </p:cNvPr>
            <p:cNvSpPr/>
            <p:nvPr/>
          </p:nvSpPr>
          <p:spPr>
            <a:xfrm>
              <a:off x="2578461" y="3820958"/>
              <a:ext cx="1154640" cy="27246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페이퍼로지 6 SemiBold" pitchFamily="2" charset="-127"/>
                  <a:ea typeface="페이퍼로지 6 SemiBold" pitchFamily="2" charset="-127"/>
                </a:rPr>
                <a:t>분석 및 추천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E17D618-F4E1-525C-CA73-C87B9A559262}"/>
                </a:ext>
              </a:extLst>
            </p:cNvPr>
            <p:cNvSpPr txBox="1"/>
            <p:nvPr/>
          </p:nvSpPr>
          <p:spPr>
            <a:xfrm>
              <a:off x="497868" y="4118165"/>
              <a:ext cx="5315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단순 필터링을 통한 추천</a:t>
              </a:r>
              <a:r>
                <a:rPr lang="en-US" altLang="ko-KR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개인화 부족</a:t>
              </a:r>
              <a:endParaRPr lang="en-US" altLang="ko-KR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29B4C52-D8CF-C228-615D-020A7CCEC565}"/>
              </a:ext>
            </a:extLst>
          </p:cNvPr>
          <p:cNvGrpSpPr/>
          <p:nvPr/>
        </p:nvGrpSpPr>
        <p:grpSpPr>
          <a:xfrm>
            <a:off x="497868" y="4809446"/>
            <a:ext cx="5315824" cy="666538"/>
            <a:chOff x="497868" y="4512239"/>
            <a:chExt cx="5315824" cy="666538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D89754AF-901B-1920-CD61-D0618B0CF415}"/>
                </a:ext>
              </a:extLst>
            </p:cNvPr>
            <p:cNvSpPr/>
            <p:nvPr/>
          </p:nvSpPr>
          <p:spPr>
            <a:xfrm>
              <a:off x="2779796" y="4512239"/>
              <a:ext cx="751970" cy="27246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페이퍼로지 6 SemiBold" pitchFamily="2" charset="-127"/>
                  <a:ea typeface="페이퍼로지 6 SemiBold" pitchFamily="2" charset="-127"/>
                </a:rPr>
                <a:t>컨텐츠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98916A4-3251-93F3-1ED8-0CAFB762EE69}"/>
                </a:ext>
              </a:extLst>
            </p:cNvPr>
            <p:cNvSpPr txBox="1"/>
            <p:nvPr/>
          </p:nvSpPr>
          <p:spPr>
            <a:xfrm>
              <a:off x="497868" y="4809445"/>
              <a:ext cx="5315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연말에 제공되는 게임 </a:t>
              </a:r>
              <a:r>
                <a:rPr lang="ko-KR" altLang="en-US" dirty="0" err="1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리캡</a:t>
              </a:r>
              <a:endPara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7326B79-13EF-D650-F717-CA3F18674C74}"/>
              </a:ext>
            </a:extLst>
          </p:cNvPr>
          <p:cNvGrpSpPr/>
          <p:nvPr/>
        </p:nvGrpSpPr>
        <p:grpSpPr>
          <a:xfrm>
            <a:off x="6378306" y="2224498"/>
            <a:ext cx="5315825" cy="666539"/>
            <a:chOff x="497868" y="2438396"/>
            <a:chExt cx="5315824" cy="66653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6351263-343E-493E-3945-929F759A8887}"/>
                </a:ext>
              </a:extLst>
            </p:cNvPr>
            <p:cNvSpPr txBox="1"/>
            <p:nvPr/>
          </p:nvSpPr>
          <p:spPr>
            <a:xfrm>
              <a:off x="497868" y="2735603"/>
              <a:ext cx="5315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스마트 검색 시스템을 통한 검색어 보완</a:t>
              </a:r>
              <a:endPara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C25B12E-FD9C-4F67-483C-8C959B97CCFB}"/>
                </a:ext>
              </a:extLst>
            </p:cNvPr>
            <p:cNvSpPr/>
            <p:nvPr/>
          </p:nvSpPr>
          <p:spPr>
            <a:xfrm>
              <a:off x="2859205" y="2438396"/>
              <a:ext cx="593151" cy="272465"/>
            </a:xfrm>
            <a:prstGeom prst="roundRect">
              <a:avLst>
                <a:gd name="adj" fmla="val 50000"/>
              </a:avLst>
            </a:prstGeom>
            <a:solidFill>
              <a:srgbClr val="42B883"/>
            </a:solidFill>
            <a:ln w="19050">
              <a:solidFill>
                <a:srgbClr val="42B88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페이퍼로지 6 SemiBold" pitchFamily="2" charset="-127"/>
                  <a:ea typeface="페이퍼로지 6 SemiBold" pitchFamily="2" charset="-127"/>
                </a:rPr>
                <a:t>검색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9173C64-705C-26DE-F11C-60099DD8477B}"/>
              </a:ext>
            </a:extLst>
          </p:cNvPr>
          <p:cNvGrpSpPr/>
          <p:nvPr/>
        </p:nvGrpSpPr>
        <p:grpSpPr>
          <a:xfrm>
            <a:off x="6378306" y="3086147"/>
            <a:ext cx="5315825" cy="666539"/>
            <a:chOff x="497868" y="3129677"/>
            <a:chExt cx="5315824" cy="666539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3D83D92F-C9C7-D64F-7D43-2A6564B0C931}"/>
                </a:ext>
              </a:extLst>
            </p:cNvPr>
            <p:cNvSpPr/>
            <p:nvPr/>
          </p:nvSpPr>
          <p:spPr>
            <a:xfrm>
              <a:off x="2859205" y="3129677"/>
              <a:ext cx="593152" cy="272465"/>
            </a:xfrm>
            <a:prstGeom prst="roundRect">
              <a:avLst>
                <a:gd name="adj" fmla="val 50000"/>
              </a:avLst>
            </a:prstGeom>
            <a:solidFill>
              <a:srgbClr val="42B883"/>
            </a:solidFill>
            <a:ln w="19050">
              <a:solidFill>
                <a:srgbClr val="42B88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페이퍼로지 6 SemiBold" pitchFamily="2" charset="-127"/>
                  <a:ea typeface="페이퍼로지 6 SemiBold" pitchFamily="2" charset="-127"/>
                </a:rPr>
                <a:t>리뷰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A2FDE23-AE8F-EA7A-2F28-2AE59DC86A56}"/>
                </a:ext>
              </a:extLst>
            </p:cNvPr>
            <p:cNvSpPr txBox="1"/>
            <p:nvPr/>
          </p:nvSpPr>
          <p:spPr>
            <a:xfrm>
              <a:off x="497868" y="3426884"/>
              <a:ext cx="5315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AI </a:t>
              </a:r>
              <a:r>
                <a:rPr lang="ko-KR" altLang="en-US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기반 리뷰 요약 및 구조화</a:t>
              </a:r>
              <a:endParaRPr lang="en-US" altLang="ko-KR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CA8642B-61EF-6959-3E1F-E2DC622C807B}"/>
              </a:ext>
            </a:extLst>
          </p:cNvPr>
          <p:cNvGrpSpPr/>
          <p:nvPr/>
        </p:nvGrpSpPr>
        <p:grpSpPr>
          <a:xfrm>
            <a:off x="6378306" y="3947796"/>
            <a:ext cx="5315825" cy="666539"/>
            <a:chOff x="497868" y="3820958"/>
            <a:chExt cx="5315824" cy="666539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B18CE7AD-6DB0-208F-F95A-4846613F2A1C}"/>
                </a:ext>
              </a:extLst>
            </p:cNvPr>
            <p:cNvSpPr/>
            <p:nvPr/>
          </p:nvSpPr>
          <p:spPr>
            <a:xfrm>
              <a:off x="2578461" y="3820958"/>
              <a:ext cx="1154640" cy="272465"/>
            </a:xfrm>
            <a:prstGeom prst="roundRect">
              <a:avLst>
                <a:gd name="adj" fmla="val 50000"/>
              </a:avLst>
            </a:prstGeom>
            <a:solidFill>
              <a:srgbClr val="42B883"/>
            </a:solidFill>
            <a:ln w="19050">
              <a:solidFill>
                <a:srgbClr val="42B88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페이퍼로지 6 SemiBold" pitchFamily="2" charset="-127"/>
                  <a:ea typeface="페이퍼로지 6 SemiBold" pitchFamily="2" charset="-127"/>
                </a:rPr>
                <a:t>분석 및 추천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AF27AF0-85A5-8606-7B74-FFE1B239A543}"/>
                </a:ext>
              </a:extLst>
            </p:cNvPr>
            <p:cNvSpPr txBox="1"/>
            <p:nvPr/>
          </p:nvSpPr>
          <p:spPr>
            <a:xfrm>
              <a:off x="497868" y="4118165"/>
              <a:ext cx="5315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사용자의 플레이 경험에 기반한 </a:t>
              </a:r>
              <a:r>
                <a:rPr lang="en-US" altLang="ko-KR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AI </a:t>
              </a:r>
              <a:r>
                <a:rPr lang="ko-KR" altLang="en-US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분석과 게임 추천</a:t>
              </a:r>
              <a:endParaRPr lang="en-US" altLang="ko-KR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FBB59D9-260B-4F48-E6BB-7A262446F491}"/>
              </a:ext>
            </a:extLst>
          </p:cNvPr>
          <p:cNvGrpSpPr/>
          <p:nvPr/>
        </p:nvGrpSpPr>
        <p:grpSpPr>
          <a:xfrm>
            <a:off x="6378306" y="4809446"/>
            <a:ext cx="5315825" cy="666538"/>
            <a:chOff x="497868" y="4512239"/>
            <a:chExt cx="5315824" cy="666538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3F7445DC-C997-738F-0080-76AFEF333028}"/>
                </a:ext>
              </a:extLst>
            </p:cNvPr>
            <p:cNvSpPr/>
            <p:nvPr/>
          </p:nvSpPr>
          <p:spPr>
            <a:xfrm>
              <a:off x="2779796" y="4512239"/>
              <a:ext cx="751970" cy="272465"/>
            </a:xfrm>
            <a:prstGeom prst="roundRect">
              <a:avLst>
                <a:gd name="adj" fmla="val 50000"/>
              </a:avLst>
            </a:prstGeom>
            <a:solidFill>
              <a:srgbClr val="42B883"/>
            </a:solidFill>
            <a:ln w="19050">
              <a:solidFill>
                <a:srgbClr val="42B88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페이퍼로지 6 SemiBold" pitchFamily="2" charset="-127"/>
                  <a:ea typeface="페이퍼로지 6 SemiBold" pitchFamily="2" charset="-127"/>
                </a:rPr>
                <a:t>컨텐츠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48675A4-ACB6-FCC0-AE61-48986D09D2A9}"/>
                </a:ext>
              </a:extLst>
            </p:cNvPr>
            <p:cNvSpPr txBox="1"/>
            <p:nvPr/>
          </p:nvSpPr>
          <p:spPr>
            <a:xfrm>
              <a:off x="497868" y="4809445"/>
              <a:ext cx="5315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이상형 월드컵과 결과 공유 커뮤니티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2888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D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4ABC54-92A4-AB26-C9E6-E5ED254BE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86FA25D-6FBA-08B8-567E-30BEFDA3E453}"/>
              </a:ext>
            </a:extLst>
          </p:cNvPr>
          <p:cNvSpPr/>
          <p:nvPr/>
        </p:nvSpPr>
        <p:spPr>
          <a:xfrm>
            <a:off x="579582" y="955730"/>
            <a:ext cx="635000" cy="50800"/>
          </a:xfrm>
          <a:prstGeom prst="rect">
            <a:avLst/>
          </a:prstGeom>
          <a:solidFill>
            <a:srgbClr val="42B883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0F887E-06D5-CD2D-5EDF-DCA643A74807}"/>
              </a:ext>
            </a:extLst>
          </p:cNvPr>
          <p:cNvSpPr txBox="1"/>
          <p:nvPr/>
        </p:nvSpPr>
        <p:spPr>
          <a:xfrm>
            <a:off x="497868" y="1069144"/>
            <a:ext cx="3877112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defRPr/>
            </a:pPr>
            <a:r>
              <a:rPr lang="ko-KR" altLang="en-US" sz="1400" b="1" dirty="0">
                <a:solidFill>
                  <a:srgbClr val="42B883"/>
                </a:solidFill>
                <a:latin typeface="페이퍼로지 3 Light" pitchFamily="2" charset="-127"/>
                <a:ea typeface="페이퍼로지 3 Light" pitchFamily="2" charset="-127"/>
              </a:rPr>
              <a:t>검색</a:t>
            </a:r>
            <a:r>
              <a:rPr lang="en-US" altLang="ko-KR" sz="1400" b="1" dirty="0">
                <a:solidFill>
                  <a:srgbClr val="42B883"/>
                </a:solidFill>
                <a:latin typeface="페이퍼로지 3 Light" pitchFamily="2" charset="-127"/>
                <a:ea typeface="페이퍼로지 3 Light" pitchFamily="2" charset="-127"/>
              </a:rPr>
              <a:t>: </a:t>
            </a:r>
            <a:r>
              <a:rPr lang="ko-KR" altLang="en-US" sz="1400" dirty="0">
                <a:solidFill>
                  <a:srgbClr val="42B883"/>
                </a:solidFill>
                <a:latin typeface="페이퍼로지 3 Light" pitchFamily="2" charset="-127"/>
                <a:ea typeface="페이퍼로지 3 Light" pitchFamily="2" charset="-127"/>
              </a:rPr>
              <a:t>스마트 검색 시스템을 통한 검색어 보완</a:t>
            </a:r>
            <a:endParaRPr lang="en-US" altLang="ko-KR" sz="1400" dirty="0">
              <a:solidFill>
                <a:srgbClr val="42B883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45BD8F-77E7-A679-B98C-EC78F56C3437}"/>
              </a:ext>
            </a:extLst>
          </p:cNvPr>
          <p:cNvSpPr txBox="1"/>
          <p:nvPr/>
        </p:nvSpPr>
        <p:spPr>
          <a:xfrm>
            <a:off x="579582" y="1721876"/>
            <a:ext cx="4893847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페이퍼로지 2 ExtraLight" pitchFamily="2" charset="-127"/>
                <a:ea typeface="페이퍼로지 2 ExtraLight" pitchFamily="2" charset="-127"/>
              </a:rPr>
              <a:t>게임 타이틀 기반 기본 검색 기능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페이퍼로지 2 ExtraLight" pitchFamily="2" charset="-127"/>
              <a:ea typeface="페이퍼로지 2 ExtraLight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유사어 검색 시 </a:t>
            </a:r>
            <a:r>
              <a:rPr lang="en-US" altLang="ko-KR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AI</a:t>
            </a:r>
            <a:r>
              <a:rPr lang="ko-KR" altLang="en-US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를 통한 </a:t>
            </a:r>
            <a:r>
              <a:rPr lang="ko-KR" altLang="en-US" sz="1600" b="1" dirty="0">
                <a:solidFill>
                  <a:srgbClr val="42B883"/>
                </a:solidFill>
                <a:latin typeface="페이퍼로지 2 ExtraLight" pitchFamily="2" charset="-127"/>
                <a:ea typeface="페이퍼로지 2 ExtraLight" pitchFamily="2" charset="-127"/>
              </a:rPr>
              <a:t>검색 보완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099EE4-A4E4-1079-907E-393FC123578C}"/>
              </a:ext>
            </a:extLst>
          </p:cNvPr>
          <p:cNvSpPr txBox="1"/>
          <p:nvPr/>
        </p:nvSpPr>
        <p:spPr>
          <a:xfrm>
            <a:off x="497868" y="306242"/>
            <a:ext cx="3967685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dirty="0">
                <a:solidFill>
                  <a:srgbClr val="42B883"/>
                </a:solidFill>
                <a:latin typeface="페이퍼로지 5 Medium" pitchFamily="2" charset="-127"/>
                <a:ea typeface="페이퍼로지 5 Medium" pitchFamily="2" charset="-127"/>
              </a:rPr>
              <a:t>서비스 핵심 기능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42B883"/>
              </a:solidFill>
              <a:effectLst/>
              <a:uLnTx/>
              <a:uFillTx/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2" name="그림 1" descr="텍스트, 스크린샷, 폰트, 브랜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8D295A2-0D4B-B7AC-1611-C06E9DCCC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396" y="2651025"/>
            <a:ext cx="5158585" cy="3565401"/>
          </a:xfrm>
          <a:prstGeom prst="rect">
            <a:avLst/>
          </a:prstGeom>
        </p:spPr>
      </p:pic>
      <p:pic>
        <p:nvPicPr>
          <p:cNvPr id="7" name="그림 6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440FE20-FAA8-4244-E23A-DB36B1072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382" y="2651760"/>
            <a:ext cx="5396676" cy="3566160"/>
          </a:xfrm>
          <a:prstGeom prst="rect">
            <a:avLst/>
          </a:prstGeom>
        </p:spPr>
      </p:pic>
      <p:pic>
        <p:nvPicPr>
          <p:cNvPr id="8" name="그림 7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61AAD28-6156-D26B-FC8F-DDE9C3037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925" y="248338"/>
            <a:ext cx="4042375" cy="213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29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D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9DE9D4-6F6E-1180-DC31-D2633D4E9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855B2BC-C224-2A43-CF9B-BE16C3BBDDCB}"/>
              </a:ext>
            </a:extLst>
          </p:cNvPr>
          <p:cNvSpPr/>
          <p:nvPr/>
        </p:nvSpPr>
        <p:spPr>
          <a:xfrm>
            <a:off x="579582" y="955730"/>
            <a:ext cx="635000" cy="50800"/>
          </a:xfrm>
          <a:prstGeom prst="rect">
            <a:avLst/>
          </a:prstGeom>
          <a:solidFill>
            <a:srgbClr val="42B883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FF5554-1AA2-E40B-724E-8B170F1A3126}"/>
              </a:ext>
            </a:extLst>
          </p:cNvPr>
          <p:cNvSpPr txBox="1"/>
          <p:nvPr/>
        </p:nvSpPr>
        <p:spPr>
          <a:xfrm>
            <a:off x="497868" y="306242"/>
            <a:ext cx="3967685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dirty="0">
                <a:solidFill>
                  <a:srgbClr val="42B883"/>
                </a:solidFill>
                <a:latin typeface="페이퍼로지 5 Medium" pitchFamily="2" charset="-127"/>
                <a:ea typeface="페이퍼로지 5 Medium" pitchFamily="2" charset="-127"/>
              </a:rPr>
              <a:t>서비스 핵심 기능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42B883"/>
              </a:solidFill>
              <a:effectLst/>
              <a:uLnTx/>
              <a:uFillTx/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CDAC5B-9246-0911-04A4-1279B21216D2}"/>
              </a:ext>
            </a:extLst>
          </p:cNvPr>
          <p:cNvSpPr txBox="1"/>
          <p:nvPr/>
        </p:nvSpPr>
        <p:spPr>
          <a:xfrm>
            <a:off x="497867" y="1069144"/>
            <a:ext cx="4537683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defRPr/>
            </a:pPr>
            <a:r>
              <a:rPr lang="ko-KR" altLang="en-US" sz="1400" b="1" dirty="0">
                <a:solidFill>
                  <a:srgbClr val="42B883"/>
                </a:solidFill>
                <a:latin typeface="페이퍼로지 3 Light" pitchFamily="2" charset="-127"/>
                <a:ea typeface="페이퍼로지 3 Light" pitchFamily="2" charset="-127"/>
              </a:rPr>
              <a:t>분석 및 추천</a:t>
            </a:r>
            <a:r>
              <a:rPr lang="en-US" altLang="ko-KR" sz="1400" b="1" dirty="0">
                <a:solidFill>
                  <a:srgbClr val="42B883"/>
                </a:solidFill>
                <a:latin typeface="페이퍼로지 3 Light" pitchFamily="2" charset="-127"/>
                <a:ea typeface="페이퍼로지 3 Light" pitchFamily="2" charset="-127"/>
              </a:rPr>
              <a:t>: </a:t>
            </a:r>
            <a:r>
              <a:rPr lang="en-US" altLang="ko-KR" sz="1400" dirty="0">
                <a:solidFill>
                  <a:srgbClr val="42B883"/>
                </a:solidFill>
                <a:latin typeface="페이퍼로지 3 Light" pitchFamily="2" charset="-127"/>
                <a:ea typeface="페이퍼로지 3 Light" pitchFamily="2" charset="-127"/>
              </a:rPr>
              <a:t>AI </a:t>
            </a:r>
            <a:r>
              <a:rPr lang="ko-KR" altLang="en-US" sz="1400" dirty="0">
                <a:solidFill>
                  <a:srgbClr val="42B883"/>
                </a:solidFill>
                <a:latin typeface="페이퍼로지 3 Light" pitchFamily="2" charset="-127"/>
                <a:ea typeface="페이퍼로지 3 Light" pitchFamily="2" charset="-127"/>
              </a:rPr>
              <a:t>기반 리뷰 요약 및 구조화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B7F619-7C0D-C883-2F50-DC267539042A}"/>
              </a:ext>
            </a:extLst>
          </p:cNvPr>
          <p:cNvSpPr txBox="1"/>
          <p:nvPr/>
        </p:nvSpPr>
        <p:spPr>
          <a:xfrm>
            <a:off x="579582" y="1721876"/>
            <a:ext cx="4893847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페이퍼로지 2 ExtraLight" pitchFamily="2" charset="-127"/>
                <a:ea typeface="페이퍼로지 2 ExtraLight" pitchFamily="2" charset="-127"/>
              </a:rPr>
              <a:t>AI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페이퍼로지 2 ExtraLight" pitchFamily="2" charset="-127"/>
                <a:ea typeface="페이퍼로지 2 ExtraLight" pitchFamily="2" charset="-127"/>
              </a:rPr>
              <a:t>큐레이터가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페이퍼로지 2 ExtraLight" pitchFamily="2" charset="-127"/>
                <a:ea typeface="페이퍼로지 2 ExtraLight" pitchFamily="2" charset="-127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2B883"/>
                </a:solidFill>
                <a:effectLst/>
                <a:uLnTx/>
                <a:uFillTx/>
                <a:latin typeface="페이퍼로지 2 ExtraLight" pitchFamily="2" charset="-127"/>
                <a:ea typeface="페이퍼로지 2 ExtraLight" pitchFamily="2" charset="-127"/>
              </a:rPr>
              <a:t>게임 </a:t>
            </a:r>
            <a:r>
              <a:rPr lang="ko-KR" altLang="en-US" sz="1600" b="1" dirty="0">
                <a:solidFill>
                  <a:srgbClr val="42B883"/>
                </a:solidFill>
                <a:latin typeface="페이퍼로지 2 ExtraLight" pitchFamily="2" charset="-127"/>
                <a:ea typeface="페이퍼로지 2 ExtraLight" pitchFamily="2" charset="-127"/>
              </a:rPr>
              <a:t>리뷰의 </a:t>
            </a:r>
            <a:r>
              <a:rPr lang="ko-KR" altLang="en-US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종합 요약문 생성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페이퍼로지 2 ExtraLight" pitchFamily="2" charset="-127"/>
              <a:ea typeface="페이퍼로지 2 ExtraLight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잦은 </a:t>
            </a:r>
            <a:r>
              <a:rPr lang="en-US" altLang="ko-KR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API </a:t>
            </a:r>
            <a:r>
              <a:rPr lang="ko-KR" altLang="en-US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호출 방지 및 최신화 제공</a:t>
            </a:r>
            <a:endParaRPr lang="ko-KR" altLang="en-US" sz="1600" b="1" dirty="0">
              <a:solidFill>
                <a:srgbClr val="42B883"/>
              </a:solidFill>
              <a:latin typeface="페이퍼로지 2 ExtraLight" pitchFamily="2" charset="-127"/>
              <a:ea typeface="페이퍼로지 2 ExtraLight" pitchFamily="2" charset="-127"/>
            </a:endParaRPr>
          </a:p>
        </p:txBody>
      </p:sp>
      <p:pic>
        <p:nvPicPr>
          <p:cNvPr id="4" name="그림 3" descr="텍스트, 전자제품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4F02160-9B79-BB29-0B20-054871F63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115" y="2800829"/>
            <a:ext cx="5676483" cy="3306926"/>
          </a:xfrm>
          <a:prstGeom prst="rect">
            <a:avLst/>
          </a:prstGeom>
        </p:spPr>
      </p:pic>
      <p:pic>
        <p:nvPicPr>
          <p:cNvPr id="5" name="그림 4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724783C-DBA3-9481-E075-E80EE6FA0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62" y="2743200"/>
            <a:ext cx="5193476" cy="342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753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D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2C7E878-9902-72A6-8FB3-EDB188B8F887}"/>
              </a:ext>
            </a:extLst>
          </p:cNvPr>
          <p:cNvSpPr/>
          <p:nvPr/>
        </p:nvSpPr>
        <p:spPr>
          <a:xfrm>
            <a:off x="579582" y="955730"/>
            <a:ext cx="635000" cy="50800"/>
          </a:xfrm>
          <a:prstGeom prst="rect">
            <a:avLst/>
          </a:prstGeom>
          <a:solidFill>
            <a:srgbClr val="42B883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AE4815-A345-5274-837B-BB4F09E92756}"/>
              </a:ext>
            </a:extLst>
          </p:cNvPr>
          <p:cNvSpPr txBox="1"/>
          <p:nvPr/>
        </p:nvSpPr>
        <p:spPr>
          <a:xfrm>
            <a:off x="497868" y="306242"/>
            <a:ext cx="3967685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dirty="0">
                <a:solidFill>
                  <a:srgbClr val="42B883"/>
                </a:solidFill>
                <a:latin typeface="페이퍼로지 5 Medium" pitchFamily="2" charset="-127"/>
                <a:ea typeface="페이퍼로지 5 Medium" pitchFamily="2" charset="-127"/>
              </a:rPr>
              <a:t>서비스 핵심 기능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42B883"/>
              </a:solidFill>
              <a:effectLst/>
              <a:uLnTx/>
              <a:uFillTx/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6693FB-5B3B-942A-E7BE-AB5233618442}"/>
              </a:ext>
            </a:extLst>
          </p:cNvPr>
          <p:cNvSpPr txBox="1"/>
          <p:nvPr/>
        </p:nvSpPr>
        <p:spPr>
          <a:xfrm>
            <a:off x="497867" y="1069144"/>
            <a:ext cx="5047256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defRPr/>
            </a:pPr>
            <a:r>
              <a:rPr lang="ko-KR" altLang="en-US" sz="1400" b="1" dirty="0">
                <a:solidFill>
                  <a:srgbClr val="42B883"/>
                </a:solidFill>
                <a:latin typeface="페이퍼로지 3 Light" pitchFamily="2" charset="-127"/>
                <a:ea typeface="페이퍼로지 3 Light" pitchFamily="2" charset="-127"/>
              </a:rPr>
              <a:t>리뷰</a:t>
            </a:r>
            <a:r>
              <a:rPr lang="en-US" altLang="ko-KR" sz="1400" b="1" dirty="0">
                <a:solidFill>
                  <a:srgbClr val="42B883"/>
                </a:solidFill>
                <a:latin typeface="페이퍼로지 3 Light" pitchFamily="2" charset="-127"/>
                <a:ea typeface="페이퍼로지 3 Light" pitchFamily="2" charset="-127"/>
              </a:rPr>
              <a:t>: </a:t>
            </a:r>
            <a:r>
              <a:rPr lang="en-US" altLang="ko-KR" sz="1400" dirty="0">
                <a:solidFill>
                  <a:srgbClr val="42B883"/>
                </a:solidFill>
                <a:latin typeface="페이퍼로지 3 Light" pitchFamily="2" charset="-127"/>
                <a:ea typeface="페이퍼로지 3 Light" pitchFamily="2" charset="-127"/>
              </a:rPr>
              <a:t>AI </a:t>
            </a:r>
            <a:r>
              <a:rPr lang="ko-KR" altLang="en-US" sz="1400" dirty="0">
                <a:solidFill>
                  <a:srgbClr val="42B883"/>
                </a:solidFill>
                <a:latin typeface="페이퍼로지 3 Light" pitchFamily="2" charset="-127"/>
                <a:ea typeface="페이퍼로지 3 Light" pitchFamily="2" charset="-127"/>
              </a:rPr>
              <a:t>사용자의 플레이 경험에 기반한 </a:t>
            </a:r>
            <a:r>
              <a:rPr lang="en-US" altLang="ko-KR" sz="1400" dirty="0">
                <a:solidFill>
                  <a:srgbClr val="42B883"/>
                </a:solidFill>
                <a:latin typeface="페이퍼로지 3 Light" pitchFamily="2" charset="-127"/>
                <a:ea typeface="페이퍼로지 3 Light" pitchFamily="2" charset="-127"/>
              </a:rPr>
              <a:t>AI </a:t>
            </a:r>
            <a:r>
              <a:rPr lang="ko-KR" altLang="en-US" sz="1400" dirty="0">
                <a:solidFill>
                  <a:srgbClr val="42B883"/>
                </a:solidFill>
                <a:latin typeface="페이퍼로지 3 Light" pitchFamily="2" charset="-127"/>
                <a:ea typeface="페이퍼로지 3 Light" pitchFamily="2" charset="-127"/>
              </a:rPr>
              <a:t>분석과 게임 추천</a:t>
            </a:r>
            <a:endParaRPr lang="en-US" altLang="ko-KR" sz="1400" dirty="0">
              <a:solidFill>
                <a:srgbClr val="42B883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760286-F61F-9D9A-C8E5-228024D53851}"/>
              </a:ext>
            </a:extLst>
          </p:cNvPr>
          <p:cNvSpPr txBox="1"/>
          <p:nvPr/>
        </p:nvSpPr>
        <p:spPr>
          <a:xfrm>
            <a:off x="579582" y="1721876"/>
            <a:ext cx="5490493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사용자의 플레이 경험을 기반으로 </a:t>
            </a:r>
            <a:r>
              <a:rPr lang="ko-KR" altLang="en-US" sz="1600" b="1" dirty="0">
                <a:solidFill>
                  <a:srgbClr val="42B883"/>
                </a:solidFill>
                <a:latin typeface="페이퍼로지 2 ExtraLight" pitchFamily="2" charset="-127"/>
                <a:ea typeface="페이퍼로지 2 ExtraLight" pitchFamily="2" charset="-127"/>
              </a:rPr>
              <a:t>게이머 분석 리포트 </a:t>
            </a:r>
            <a:r>
              <a:rPr lang="ko-KR" altLang="en-US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제공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페이퍼로지 2 ExtraLight" pitchFamily="2" charset="-127"/>
              <a:ea typeface="페이퍼로지 2 ExtraLight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유저 분석 결과에 기반한 </a:t>
            </a:r>
            <a:r>
              <a:rPr lang="ko-KR" altLang="en-US" sz="1600" b="1" dirty="0">
                <a:solidFill>
                  <a:srgbClr val="42B883"/>
                </a:solidFill>
                <a:latin typeface="페이퍼로지 2 ExtraLight" pitchFamily="2" charset="-127"/>
                <a:ea typeface="페이퍼로지 2 ExtraLight" pitchFamily="2" charset="-127"/>
              </a:rPr>
              <a:t>개인화된 게임 추천 </a:t>
            </a:r>
            <a:r>
              <a:rPr lang="ko-KR" altLang="en-US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제공</a:t>
            </a:r>
            <a:endParaRPr lang="ko-KR" altLang="en-US" sz="1600" b="1" dirty="0">
              <a:solidFill>
                <a:srgbClr val="42B883"/>
              </a:solidFill>
              <a:latin typeface="페이퍼로지 2 ExtraLight" pitchFamily="2" charset="-127"/>
              <a:ea typeface="페이퍼로지 2 ExtraLight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C4E61A2-BDAB-A648-2406-5E5457326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702" y="2621280"/>
            <a:ext cx="4512195" cy="3860800"/>
          </a:xfrm>
          <a:prstGeom prst="rect">
            <a:avLst/>
          </a:prstGeom>
        </p:spPr>
      </p:pic>
      <p:pic>
        <p:nvPicPr>
          <p:cNvPr id="9" name="그림 8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D3A27E1-A124-004F-A9D1-3DB5A91E1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232" y="1812290"/>
            <a:ext cx="3960495" cy="2288540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E78BD97-932B-EA23-0602-54FB12CBA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2923" y="4320858"/>
            <a:ext cx="4338955" cy="229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6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D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1AEAC2-0358-B94A-2FDB-52886D078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59AF7A4-C07D-2ADF-1748-2234B57658B7}"/>
              </a:ext>
            </a:extLst>
          </p:cNvPr>
          <p:cNvSpPr/>
          <p:nvPr/>
        </p:nvSpPr>
        <p:spPr>
          <a:xfrm>
            <a:off x="579582" y="955730"/>
            <a:ext cx="635000" cy="50800"/>
          </a:xfrm>
          <a:prstGeom prst="rect">
            <a:avLst/>
          </a:prstGeom>
          <a:solidFill>
            <a:srgbClr val="42B883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03D836-8571-6A64-0FD4-11AA2BD302AD}"/>
              </a:ext>
            </a:extLst>
          </p:cNvPr>
          <p:cNvSpPr txBox="1"/>
          <p:nvPr/>
        </p:nvSpPr>
        <p:spPr>
          <a:xfrm>
            <a:off x="497868" y="306242"/>
            <a:ext cx="3967685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dirty="0">
                <a:solidFill>
                  <a:srgbClr val="42B883"/>
                </a:solidFill>
                <a:latin typeface="페이퍼로지 5 Medium" pitchFamily="2" charset="-127"/>
                <a:ea typeface="페이퍼로지 5 Medium" pitchFamily="2" charset="-127"/>
              </a:rPr>
              <a:t>서비스 핵심 기능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42B883"/>
              </a:solidFill>
              <a:effectLst/>
              <a:uLnTx/>
              <a:uFillTx/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DC269B-D227-5225-3BCA-E1EF3943B4E7}"/>
              </a:ext>
            </a:extLst>
          </p:cNvPr>
          <p:cNvSpPr txBox="1"/>
          <p:nvPr/>
        </p:nvSpPr>
        <p:spPr>
          <a:xfrm>
            <a:off x="497867" y="1069144"/>
            <a:ext cx="5047256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defRPr/>
            </a:pPr>
            <a:r>
              <a:rPr lang="ko-KR" altLang="en-US" sz="1400" b="1" dirty="0">
                <a:solidFill>
                  <a:srgbClr val="42B883"/>
                </a:solidFill>
                <a:latin typeface="페이퍼로지 3 Light" pitchFamily="2" charset="-127"/>
                <a:ea typeface="페이퍼로지 3 Light" pitchFamily="2" charset="-127"/>
              </a:rPr>
              <a:t>컨텐츠</a:t>
            </a:r>
            <a:r>
              <a:rPr lang="en-US" altLang="ko-KR" sz="1400" b="1" dirty="0">
                <a:solidFill>
                  <a:srgbClr val="42B883"/>
                </a:solidFill>
                <a:latin typeface="페이퍼로지 3 Light" pitchFamily="2" charset="-127"/>
                <a:ea typeface="페이퍼로지 3 Light" pitchFamily="2" charset="-127"/>
              </a:rPr>
              <a:t>:</a:t>
            </a:r>
            <a:r>
              <a:rPr lang="en-US" altLang="ko-KR" sz="1400" dirty="0">
                <a:solidFill>
                  <a:srgbClr val="42B883"/>
                </a:solidFill>
                <a:latin typeface="페이퍼로지 3 Light" pitchFamily="2" charset="-127"/>
                <a:ea typeface="페이퍼로지 3 Light" pitchFamily="2" charset="-127"/>
              </a:rPr>
              <a:t> </a:t>
            </a:r>
            <a:r>
              <a:rPr lang="ko-KR" altLang="en-US" sz="1400" dirty="0">
                <a:solidFill>
                  <a:srgbClr val="42B883"/>
                </a:solidFill>
                <a:latin typeface="페이퍼로지 3 Light" pitchFamily="2" charset="-127"/>
                <a:ea typeface="페이퍼로지 3 Light" pitchFamily="2" charset="-127"/>
              </a:rPr>
              <a:t>이상형 월드컵과 결과 공유 커뮤니티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B6F761-3683-F436-E6D1-EC322240BDE2}"/>
              </a:ext>
            </a:extLst>
          </p:cNvPr>
          <p:cNvSpPr txBox="1"/>
          <p:nvPr/>
        </p:nvSpPr>
        <p:spPr>
          <a:xfrm>
            <a:off x="579582" y="1721876"/>
            <a:ext cx="607288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유저가 보유한 게임을 바탕으로 </a:t>
            </a:r>
            <a:r>
              <a:rPr lang="ko-KR" altLang="en-US" sz="1600" b="1" dirty="0">
                <a:solidFill>
                  <a:srgbClr val="42B883"/>
                </a:solidFill>
                <a:latin typeface="페이퍼로지 2 ExtraLight" pitchFamily="2" charset="-127"/>
                <a:ea typeface="페이퍼로지 2 ExtraLight" pitchFamily="2" charset="-127"/>
              </a:rPr>
              <a:t>게임 이상형 월드컵 </a:t>
            </a:r>
            <a:r>
              <a:rPr lang="ko-KR" altLang="en-US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컨텐츠 제공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페이퍼로지 2 ExtraLight" pitchFamily="2" charset="-127"/>
              <a:ea typeface="페이퍼로지 2 ExtraLight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월드컵 우승작을 </a:t>
            </a:r>
            <a:r>
              <a:rPr lang="ko-KR" altLang="en-US" sz="1600" b="1" dirty="0">
                <a:solidFill>
                  <a:srgbClr val="42B883"/>
                </a:solidFill>
                <a:latin typeface="페이퍼로지 2 ExtraLight" pitchFamily="2" charset="-127"/>
                <a:ea typeface="페이퍼로지 2 ExtraLight" pitchFamily="2" charset="-127"/>
              </a:rPr>
              <a:t>최애 게임</a:t>
            </a:r>
            <a:r>
              <a:rPr lang="ko-KR" altLang="en-US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으로 선정하여 라이브러리에 반영</a:t>
            </a:r>
            <a:endParaRPr lang="en-US" altLang="ko-KR" sz="1600" dirty="0">
              <a:solidFill>
                <a:srgbClr val="FFFFFF"/>
              </a:solidFill>
              <a:latin typeface="페이퍼로지 2 ExtraLight" pitchFamily="2" charset="-127"/>
              <a:ea typeface="페이퍼로지 2 ExtraLight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solidFill>
                  <a:schemeClr val="bg1"/>
                </a:solidFill>
                <a:latin typeface="페이퍼로지 2 ExtraLight" pitchFamily="2" charset="-127"/>
                <a:ea typeface="페이퍼로지 2 ExtraLight" pitchFamily="2" charset="-127"/>
              </a:rPr>
              <a:t>최애 게임을 자체 </a:t>
            </a:r>
            <a:r>
              <a:rPr lang="ko-KR" altLang="en-US" sz="1600" b="1" dirty="0">
                <a:solidFill>
                  <a:srgbClr val="42B883"/>
                </a:solidFill>
                <a:latin typeface="페이퍼로지 2 ExtraLight" pitchFamily="2" charset="-127"/>
                <a:ea typeface="페이퍼로지 2 ExtraLight" pitchFamily="2" charset="-127"/>
              </a:rPr>
              <a:t>커뮤니티에 공유</a:t>
            </a:r>
            <a:r>
              <a:rPr lang="ko-KR" altLang="en-US" sz="1600" b="1" dirty="0">
                <a:solidFill>
                  <a:schemeClr val="bg1"/>
                </a:solidFill>
                <a:latin typeface="페이퍼로지 2 ExtraLight" pitchFamily="2" charset="-127"/>
                <a:ea typeface="페이퍼로지 2 ExtraLight" pitchFamily="2" charset="-127"/>
              </a:rPr>
              <a:t>하여 소통</a:t>
            </a:r>
          </a:p>
        </p:txBody>
      </p:sp>
      <p:pic>
        <p:nvPicPr>
          <p:cNvPr id="4" name="그림 3" descr="텍스트, 스크린샷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77FE276-FD6B-391F-337D-48242E189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08" y="3734117"/>
            <a:ext cx="3730625" cy="2519045"/>
          </a:xfrm>
          <a:prstGeom prst="rect">
            <a:avLst/>
          </a:prstGeom>
        </p:spPr>
      </p:pic>
      <p:pic>
        <p:nvPicPr>
          <p:cNvPr id="5" name="그림 4" descr="텍스트, 스크린샷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0FF611B-E0C7-25DC-343E-7300C5C5A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355" y="3382963"/>
            <a:ext cx="4387850" cy="2865755"/>
          </a:xfrm>
          <a:prstGeom prst="rect">
            <a:avLst/>
          </a:prstGeom>
        </p:spPr>
      </p:pic>
      <p:pic>
        <p:nvPicPr>
          <p:cNvPr id="7" name="그림 6" descr="텍스트, 전자제품, 인간의 얼굴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5B62B8A-B343-37A9-69B1-C5C212FCC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3136" y="2265680"/>
            <a:ext cx="3357569" cy="398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9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D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444027-4F27-916D-09F6-55DE19409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텍스트, 스크린샷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5583C2D-3644-26EF-74BC-0CF999306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554" y="894641"/>
            <a:ext cx="7142893" cy="575460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D39F09-7720-E8CC-86D3-5CE4C4FAE195}"/>
              </a:ext>
            </a:extLst>
          </p:cNvPr>
          <p:cNvSpPr/>
          <p:nvPr/>
        </p:nvSpPr>
        <p:spPr>
          <a:xfrm>
            <a:off x="579582" y="955730"/>
            <a:ext cx="635000" cy="50800"/>
          </a:xfrm>
          <a:prstGeom prst="rect">
            <a:avLst/>
          </a:prstGeom>
          <a:solidFill>
            <a:srgbClr val="42B883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3799C2-4E71-C600-D4FA-84E3DE4BC8A7}"/>
              </a:ext>
            </a:extLst>
          </p:cNvPr>
          <p:cNvSpPr txBox="1"/>
          <p:nvPr/>
        </p:nvSpPr>
        <p:spPr>
          <a:xfrm>
            <a:off x="497868" y="306242"/>
            <a:ext cx="3967685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dirty="0">
                <a:solidFill>
                  <a:srgbClr val="42B883"/>
                </a:solidFill>
                <a:latin typeface="페이퍼로지 5 Medium" pitchFamily="2" charset="-127"/>
                <a:ea typeface="페이퍼로지 5 Medium" pitchFamily="2" charset="-127"/>
              </a:rPr>
              <a:t>기술적 구현 및 설계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42B883"/>
              </a:solidFill>
              <a:effectLst/>
              <a:uLnTx/>
              <a:uFillTx/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80FE3A-8B56-527A-C6F0-27F247DD6299}"/>
              </a:ext>
            </a:extLst>
          </p:cNvPr>
          <p:cNvSpPr txBox="1"/>
          <p:nvPr/>
        </p:nvSpPr>
        <p:spPr>
          <a:xfrm>
            <a:off x="497867" y="1069144"/>
            <a:ext cx="1404412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defRPr/>
            </a:pPr>
            <a:r>
              <a:rPr lang="en-US" altLang="ko-KR" sz="1400" dirty="0">
                <a:solidFill>
                  <a:srgbClr val="42B883"/>
                </a:solidFill>
                <a:latin typeface="페이퍼로지 3 Light" pitchFamily="2" charset="-127"/>
                <a:ea typeface="페이퍼로지 3 Light" pitchFamily="2" charset="-127"/>
              </a:rPr>
              <a:t>ERD</a:t>
            </a:r>
            <a:endParaRPr lang="ko-KR" altLang="en-US" sz="1400" dirty="0">
              <a:solidFill>
                <a:srgbClr val="42B883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6BF375C-A5F4-18B6-4DA2-D5EADF19F188}"/>
              </a:ext>
            </a:extLst>
          </p:cNvPr>
          <p:cNvSpPr/>
          <p:nvPr/>
        </p:nvSpPr>
        <p:spPr>
          <a:xfrm>
            <a:off x="2543574" y="955730"/>
            <a:ext cx="4771625" cy="2203965"/>
          </a:xfrm>
          <a:prstGeom prst="roundRect">
            <a:avLst>
              <a:gd name="adj" fmla="val 5963"/>
            </a:avLst>
          </a:prstGeom>
          <a:noFill/>
          <a:ln w="19050">
            <a:solidFill>
              <a:srgbClr val="42B8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CB45863-36E1-AD58-C6B0-BC22B45C9CD7}"/>
              </a:ext>
            </a:extLst>
          </p:cNvPr>
          <p:cNvSpPr/>
          <p:nvPr/>
        </p:nvSpPr>
        <p:spPr>
          <a:xfrm>
            <a:off x="2666999" y="3917466"/>
            <a:ext cx="2152651" cy="933450"/>
          </a:xfrm>
          <a:prstGeom prst="roundRect">
            <a:avLst>
              <a:gd name="adj" fmla="val 5963"/>
            </a:avLst>
          </a:prstGeom>
          <a:noFill/>
          <a:ln w="19050">
            <a:solidFill>
              <a:srgbClr val="42B8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4ED26A-70E9-7FA7-B169-06C40F8B0AAE}"/>
              </a:ext>
            </a:extLst>
          </p:cNvPr>
          <p:cNvSpPr txBox="1"/>
          <p:nvPr/>
        </p:nvSpPr>
        <p:spPr>
          <a:xfrm>
            <a:off x="2524553" y="3112509"/>
            <a:ext cx="1005197" cy="25391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defRPr/>
            </a:pPr>
            <a:r>
              <a:rPr lang="en-US" altLang="ko-KR" sz="1050" dirty="0">
                <a:solidFill>
                  <a:srgbClr val="42B883"/>
                </a:solidFill>
                <a:latin typeface="페이퍼로지 3 Light" pitchFamily="2" charset="-127"/>
                <a:ea typeface="페이퍼로지 3 Light" pitchFamily="2" charset="-127"/>
              </a:rPr>
              <a:t>community</a:t>
            </a:r>
            <a:endParaRPr lang="ko-KR" altLang="en-US" sz="1050" dirty="0">
              <a:solidFill>
                <a:srgbClr val="42B883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0841CF-7C6C-9138-35F9-BFAE67EFB806}"/>
              </a:ext>
            </a:extLst>
          </p:cNvPr>
          <p:cNvSpPr txBox="1"/>
          <p:nvPr/>
        </p:nvSpPr>
        <p:spPr>
          <a:xfrm>
            <a:off x="2612091" y="4817376"/>
            <a:ext cx="830119" cy="25391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defRPr/>
            </a:pPr>
            <a:r>
              <a:rPr lang="en-US" altLang="ko-KR" sz="1050" dirty="0">
                <a:solidFill>
                  <a:srgbClr val="42B883"/>
                </a:solidFill>
                <a:latin typeface="페이퍼로지 3 Light" pitchFamily="2" charset="-127"/>
                <a:ea typeface="페이퍼로지 3 Light" pitchFamily="2" charset="-127"/>
              </a:rPr>
              <a:t>accounts</a:t>
            </a:r>
            <a:endParaRPr lang="ko-KR" altLang="en-US" sz="1050" dirty="0">
              <a:solidFill>
                <a:srgbClr val="42B883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61A0915-09E7-6DE4-299E-94EB1CBA0FA3}"/>
              </a:ext>
            </a:extLst>
          </p:cNvPr>
          <p:cNvSpPr/>
          <p:nvPr/>
        </p:nvSpPr>
        <p:spPr>
          <a:xfrm>
            <a:off x="2813049" y="5459558"/>
            <a:ext cx="4446732" cy="1117600"/>
          </a:xfrm>
          <a:prstGeom prst="roundRect">
            <a:avLst>
              <a:gd name="adj" fmla="val 5963"/>
            </a:avLst>
          </a:prstGeom>
          <a:noFill/>
          <a:ln w="19050">
            <a:solidFill>
              <a:srgbClr val="42B8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344FDB-7CCF-6645-12AA-12DCA50121EE}"/>
              </a:ext>
            </a:extLst>
          </p:cNvPr>
          <p:cNvSpPr txBox="1"/>
          <p:nvPr/>
        </p:nvSpPr>
        <p:spPr>
          <a:xfrm>
            <a:off x="7177231" y="6304413"/>
            <a:ext cx="950769" cy="25391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defRPr/>
            </a:pPr>
            <a:r>
              <a:rPr lang="en-US" altLang="ko-KR" sz="1050" dirty="0">
                <a:solidFill>
                  <a:srgbClr val="42B883"/>
                </a:solidFill>
                <a:latin typeface="페이퍼로지 3 Light" pitchFamily="2" charset="-127"/>
                <a:ea typeface="페이퍼로지 3 Light" pitchFamily="2" charset="-127"/>
              </a:rPr>
              <a:t>ai analysis</a:t>
            </a:r>
            <a:endParaRPr lang="ko-KR" altLang="en-US" sz="1050" dirty="0">
              <a:solidFill>
                <a:srgbClr val="42B883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1A70A3C-0A01-8306-4DF5-B2D18A9FFC60}"/>
              </a:ext>
            </a:extLst>
          </p:cNvPr>
          <p:cNvSpPr/>
          <p:nvPr/>
        </p:nvSpPr>
        <p:spPr>
          <a:xfrm>
            <a:off x="4962094" y="3159696"/>
            <a:ext cx="4705351" cy="1869504"/>
          </a:xfrm>
          <a:prstGeom prst="roundRect">
            <a:avLst>
              <a:gd name="adj" fmla="val 5963"/>
            </a:avLst>
          </a:prstGeom>
          <a:noFill/>
          <a:ln w="19050">
            <a:solidFill>
              <a:srgbClr val="42B8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D97074-A9D5-4AF8-F00B-0DCC4072EAC0}"/>
              </a:ext>
            </a:extLst>
          </p:cNvPr>
          <p:cNvSpPr txBox="1"/>
          <p:nvPr/>
        </p:nvSpPr>
        <p:spPr>
          <a:xfrm>
            <a:off x="8663641" y="4990463"/>
            <a:ext cx="830119" cy="25391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defRPr/>
            </a:pPr>
            <a:r>
              <a:rPr lang="en-US" altLang="ko-KR" sz="1050" dirty="0">
                <a:solidFill>
                  <a:srgbClr val="42B883"/>
                </a:solidFill>
                <a:latin typeface="페이퍼로지 3 Light" pitchFamily="2" charset="-127"/>
                <a:ea typeface="페이퍼로지 3 Light" pitchFamily="2" charset="-127"/>
              </a:rPr>
              <a:t>games</a:t>
            </a:r>
            <a:endParaRPr lang="ko-KR" altLang="en-US" sz="1050" dirty="0">
              <a:solidFill>
                <a:srgbClr val="42B883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862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D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52AE26-7639-B3C1-8D45-B29B11EF1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253174-3B9E-BB47-DD68-EBAD5130D002}"/>
              </a:ext>
            </a:extLst>
          </p:cNvPr>
          <p:cNvSpPr/>
          <p:nvPr/>
        </p:nvSpPr>
        <p:spPr>
          <a:xfrm>
            <a:off x="579582" y="955730"/>
            <a:ext cx="635000" cy="50800"/>
          </a:xfrm>
          <a:prstGeom prst="rect">
            <a:avLst/>
          </a:prstGeom>
          <a:solidFill>
            <a:srgbClr val="42B883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EEE096-3CFE-DAD7-574F-407010D73B79}"/>
              </a:ext>
            </a:extLst>
          </p:cNvPr>
          <p:cNvSpPr txBox="1"/>
          <p:nvPr/>
        </p:nvSpPr>
        <p:spPr>
          <a:xfrm>
            <a:off x="497868" y="306242"/>
            <a:ext cx="3967685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2B883"/>
                </a:solidFill>
                <a:effectLst/>
                <a:uLnTx/>
                <a:uFillTx/>
                <a:latin typeface="페이퍼로지 5 Medium" pitchFamily="2" charset="-127"/>
                <a:ea typeface="페이퍼로지 5 Medium" pitchFamily="2" charset="-127"/>
                <a:cs typeface="+mn-cs"/>
              </a:rPr>
              <a:t>기술적 구현 및 설계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89DE33C-64BC-19E5-30AF-07D907F3A0B5}"/>
              </a:ext>
            </a:extLst>
          </p:cNvPr>
          <p:cNvSpPr txBox="1"/>
          <p:nvPr/>
        </p:nvSpPr>
        <p:spPr>
          <a:xfrm>
            <a:off x="497866" y="1069144"/>
            <a:ext cx="2575533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42B883"/>
                </a:solidFill>
                <a:effectLst/>
                <a:uLnTx/>
                <a:uFillTx/>
                <a:latin typeface="페이퍼로지 3 Light" pitchFamily="2" charset="-127"/>
                <a:ea typeface="페이퍼로지 3 Light" pitchFamily="2" charset="-127"/>
                <a:cs typeface="+mn-cs"/>
              </a:rPr>
              <a:t>AI </a:t>
            </a:r>
            <a:r>
              <a:rPr lang="ko-KR" altLang="en-US" sz="1400" b="1" dirty="0">
                <a:solidFill>
                  <a:srgbClr val="42B883"/>
                </a:solidFill>
                <a:latin typeface="페이퍼로지 3 Light" pitchFamily="2" charset="-127"/>
                <a:ea typeface="페이퍼로지 3 Light" pitchFamily="2" charset="-127"/>
              </a:rPr>
              <a:t>관련 구현 사항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42B883"/>
              </a:solidFill>
              <a:effectLst/>
              <a:uLnTx/>
              <a:uFillTx/>
              <a:latin typeface="페이퍼로지 3 Light" pitchFamily="2" charset="-127"/>
              <a:ea typeface="페이퍼로지 3 Light" pitchFamily="2" charset="-127"/>
              <a:cs typeface="+mn-cs"/>
            </a:endParaRPr>
          </a:p>
        </p:txBody>
      </p:sp>
      <p:pic>
        <p:nvPicPr>
          <p:cNvPr id="2" name="그림 1" descr="텍스트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3392771-56BB-CF7B-666C-BC2424AA5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792" y="1854199"/>
            <a:ext cx="5842575" cy="45345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00D97E-A4EF-3383-BAE7-B3D39FC8C19D}"/>
              </a:ext>
            </a:extLst>
          </p:cNvPr>
          <p:cNvSpPr txBox="1"/>
          <p:nvPr/>
        </p:nvSpPr>
        <p:spPr>
          <a:xfrm>
            <a:off x="579582" y="1721876"/>
            <a:ext cx="607288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GMS</a:t>
            </a:r>
            <a:r>
              <a:rPr lang="ko-KR" altLang="en-US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에서 제공하는 </a:t>
            </a:r>
            <a:r>
              <a:rPr lang="en-US" altLang="ko-KR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LLM </a:t>
            </a:r>
            <a:r>
              <a:rPr lang="ko-KR" altLang="en-US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중 </a:t>
            </a:r>
            <a:r>
              <a:rPr lang="en-US" altLang="ko-KR" sz="1600" b="1" dirty="0">
                <a:solidFill>
                  <a:srgbClr val="42B883"/>
                </a:solidFill>
                <a:latin typeface="페이퍼로지 2 ExtraLight" pitchFamily="2" charset="-127"/>
                <a:ea typeface="페이퍼로지 2 ExtraLight" pitchFamily="2" charset="-127"/>
              </a:rPr>
              <a:t>GPT</a:t>
            </a:r>
            <a:r>
              <a:rPr lang="ko-KR" altLang="en-US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와 </a:t>
            </a:r>
            <a:r>
              <a:rPr lang="en-US" altLang="ko-KR" sz="1600" b="1" dirty="0">
                <a:solidFill>
                  <a:srgbClr val="42B883"/>
                </a:solidFill>
                <a:latin typeface="페이퍼로지 2 ExtraLight" pitchFamily="2" charset="-127"/>
                <a:ea typeface="페이퍼로지 2 ExtraLight" pitchFamily="2" charset="-127"/>
              </a:rPr>
              <a:t>Gemini</a:t>
            </a:r>
            <a:r>
              <a:rPr lang="ko-KR" altLang="en-US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를 후보로 선정</a:t>
            </a:r>
            <a:endParaRPr kumimoji="0" lang="en-US" altLang="ko-KR" sz="16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페이퍼로지 2 ExtraLight" pitchFamily="2" charset="-127"/>
              <a:ea typeface="페이퍼로지 2 ExtraLight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두 모델의 호출</a:t>
            </a:r>
            <a:r>
              <a:rPr lang="en-US" altLang="ko-KR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, </a:t>
            </a:r>
            <a:r>
              <a:rPr lang="ko-KR" altLang="en-US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응답 방식이 다르기 때문에</a:t>
            </a:r>
            <a:r>
              <a:rPr lang="en-US" altLang="ko-KR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반복 사용에 용이하도록 </a:t>
            </a:r>
            <a:r>
              <a:rPr lang="en-US" altLang="ko-KR" sz="1600" b="1" dirty="0" err="1">
                <a:solidFill>
                  <a:srgbClr val="42B883"/>
                </a:solidFill>
                <a:latin typeface="페이퍼로지 2 ExtraLight" pitchFamily="2" charset="-127"/>
                <a:ea typeface="페이퍼로지 2 ExtraLight" pitchFamily="2" charset="-127"/>
              </a:rPr>
              <a:t>get_ai_response</a:t>
            </a:r>
            <a:r>
              <a:rPr lang="en-US" altLang="ko-KR" sz="1600" b="1" dirty="0">
                <a:solidFill>
                  <a:srgbClr val="42B883"/>
                </a:solidFill>
                <a:latin typeface="페이퍼로지 2 ExtraLight" pitchFamily="2" charset="-127"/>
                <a:ea typeface="페이퍼로지 2 ExtraLight" pitchFamily="2" charset="-127"/>
              </a:rPr>
              <a:t> </a:t>
            </a:r>
            <a:r>
              <a:rPr lang="ko-KR" altLang="en-US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함수로 통합</a:t>
            </a:r>
            <a:endParaRPr lang="en-US" altLang="ko-KR" sz="1600" dirty="0">
              <a:solidFill>
                <a:srgbClr val="FFFFFF"/>
              </a:solidFill>
              <a:latin typeface="페이퍼로지 2 ExtraLight" pitchFamily="2" charset="-127"/>
              <a:ea typeface="페이퍼로지 2 Extra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6452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347</Words>
  <Application>Microsoft Office PowerPoint</Application>
  <PresentationFormat>와이드스크린</PresentationFormat>
  <Paragraphs>76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페이퍼로지 6 SemiBold</vt:lpstr>
      <vt:lpstr>페이퍼로지 5 Medium</vt:lpstr>
      <vt:lpstr>페이퍼로지 7 Bold</vt:lpstr>
      <vt:lpstr>Arial</vt:lpstr>
      <vt:lpstr>맑은 고딕</vt:lpstr>
      <vt:lpstr>페이퍼로지 2 ExtraLight</vt:lpstr>
      <vt:lpstr>페이퍼로지 8 ExtraBold</vt:lpstr>
      <vt:lpstr>페이퍼로지 3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강우 이</dc:creator>
  <cp:lastModifiedBy>신현호</cp:lastModifiedBy>
  <cp:revision>373</cp:revision>
  <dcterms:created xsi:type="dcterms:W3CDTF">2025-12-25T03:22:25Z</dcterms:created>
  <dcterms:modified xsi:type="dcterms:W3CDTF">2025-12-25T16:44:48Z</dcterms:modified>
</cp:coreProperties>
</file>